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310" r:id="rId4"/>
    <p:sldId id="308" r:id="rId5"/>
    <p:sldId id="305" r:id="rId6"/>
    <p:sldId id="263" r:id="rId7"/>
    <p:sldId id="306" r:id="rId8"/>
    <p:sldId id="307" r:id="rId9"/>
    <p:sldId id="311" r:id="rId10"/>
    <p:sldId id="269" r:id="rId11"/>
    <p:sldId id="270" r:id="rId12"/>
    <p:sldId id="272" r:id="rId13"/>
    <p:sldId id="313" r:id="rId14"/>
    <p:sldId id="314" r:id="rId15"/>
    <p:sldId id="275" r:id="rId16"/>
    <p:sldId id="276" r:id="rId17"/>
    <p:sldId id="281" r:id="rId18"/>
    <p:sldId id="283" r:id="rId19"/>
    <p:sldId id="284" r:id="rId20"/>
    <p:sldId id="285" r:id="rId21"/>
    <p:sldId id="286" r:id="rId22"/>
    <p:sldId id="287" r:id="rId23"/>
    <p:sldId id="288" r:id="rId24"/>
    <p:sldId id="289" r:id="rId25"/>
    <p:sldId id="294" r:id="rId26"/>
    <p:sldId id="295" r:id="rId27"/>
    <p:sldId id="296" r:id="rId28"/>
    <p:sldId id="297" r:id="rId29"/>
    <p:sldId id="303" r:id="rId30"/>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77CCA7B1-B5C7-49E7-8A56-F28DB4F36DE3}">
          <p14:sldIdLst/>
        </p14:section>
        <p14:section name="Section par défaut" id="{2E8016A9-E1CD-4078-8781-909685D2CAF3}">
          <p14:sldIdLst>
            <p14:sldId id="257"/>
            <p14:sldId id="258"/>
            <p14:sldId id="310"/>
            <p14:sldId id="308"/>
            <p14:sldId id="305"/>
            <p14:sldId id="263"/>
            <p14:sldId id="306"/>
            <p14:sldId id="307"/>
            <p14:sldId id="311"/>
            <p14:sldId id="269"/>
            <p14:sldId id="270"/>
            <p14:sldId id="272"/>
            <p14:sldId id="313"/>
            <p14:sldId id="314"/>
            <p14:sldId id="275"/>
            <p14:sldId id="276"/>
            <p14:sldId id="281"/>
            <p14:sldId id="283"/>
            <p14:sldId id="284"/>
            <p14:sldId id="285"/>
            <p14:sldId id="286"/>
            <p14:sldId id="287"/>
            <p14:sldId id="288"/>
            <p14:sldId id="289"/>
            <p14:sldId id="294"/>
            <p14:sldId id="295"/>
            <p14:sldId id="296"/>
            <p14:sldId id="297"/>
            <p14:sldId id="30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3.0092592592592591E-2"/>
          <c:w val="0.99722222222222223"/>
          <c:h val="0.94907407407407407"/>
        </c:manualLayout>
      </c:layout>
      <c:pie3DChart>
        <c:varyColors val="1"/>
        <c:ser>
          <c:idx val="0"/>
          <c:order val="0"/>
          <c:explosion val="18"/>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9483-4C5F-8A18-FC190746F829}"/>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9483-4C5F-8A18-FC190746F829}"/>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9483-4C5F-8A18-FC190746F829}"/>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9483-4C5F-8A18-FC190746F829}"/>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9483-4C5F-8A18-FC190746F829}"/>
              </c:ext>
            </c:extLst>
          </c:dPt>
          <c:dLbls>
            <c:dLbl>
              <c:idx val="0"/>
              <c:layout>
                <c:manualLayout>
                  <c:x val="0"/>
                  <c:y val="0.1136604085254256"/>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483-4C5F-8A18-FC190746F829}"/>
                </c:ext>
              </c:extLst>
            </c:dLbl>
            <c:dLbl>
              <c:idx val="1"/>
              <c:layout>
                <c:manualLayout>
                  <c:x val="0"/>
                  <c:y val="8.524530639406904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483-4C5F-8A18-FC190746F829}"/>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5-9483-4C5F-8A18-FC190746F829}"/>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7-9483-4C5F-8A18-FC190746F829}"/>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9-9483-4C5F-8A18-FC190746F829}"/>
                </c:ext>
              </c:extLst>
            </c:dLbl>
            <c:spPr>
              <a:solidFill>
                <a:prstClr val="white"/>
              </a:solidFill>
              <a:ln>
                <a:solidFill>
                  <a:srgbClr val="4472C4"/>
                </a:solid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Feuil1!$F$9:$F$13</c:f>
              <c:strCache>
                <c:ptCount val="5"/>
                <c:pt idx="0">
                  <c:v>0 à 2 mois</c:v>
                </c:pt>
                <c:pt idx="1">
                  <c:v>3 à 4 mois</c:v>
                </c:pt>
                <c:pt idx="2">
                  <c:v>5 à 6 mois</c:v>
                </c:pt>
                <c:pt idx="3">
                  <c:v>7 mois à 1 an</c:v>
                </c:pt>
                <c:pt idx="4">
                  <c:v>&gt; 1 an</c:v>
                </c:pt>
              </c:strCache>
            </c:strRef>
          </c:cat>
          <c:val>
            <c:numRef>
              <c:f>Feuil1!$G$9:$G$13</c:f>
              <c:numCache>
                <c:formatCode>General</c:formatCode>
                <c:ptCount val="5"/>
                <c:pt idx="0">
                  <c:v>62</c:v>
                </c:pt>
                <c:pt idx="1">
                  <c:v>16</c:v>
                </c:pt>
                <c:pt idx="2">
                  <c:v>10</c:v>
                </c:pt>
                <c:pt idx="3">
                  <c:v>6</c:v>
                </c:pt>
                <c:pt idx="4">
                  <c:v>6</c:v>
                </c:pt>
              </c:numCache>
            </c:numRef>
          </c:val>
          <c:extLst>
            <c:ext xmlns:c16="http://schemas.microsoft.com/office/drawing/2014/chart" uri="{C3380CC4-5D6E-409C-BE32-E72D297353CC}">
              <c16:uniqueId val="{0000000A-9483-4C5F-8A18-FC190746F829}"/>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sz="1800" u="sng" dirty="0">
                <a:solidFill>
                  <a:srgbClr val="00B050"/>
                </a:solidFill>
              </a:rPr>
              <a:t>Motifs de </a:t>
            </a:r>
            <a:r>
              <a:rPr lang="en-US" sz="1800" u="sng" dirty="0" err="1">
                <a:solidFill>
                  <a:srgbClr val="00B050"/>
                </a:solidFill>
              </a:rPr>
              <a:t>refus</a:t>
            </a:r>
            <a:r>
              <a:rPr lang="en-US" sz="1800" u="sng" dirty="0">
                <a:solidFill>
                  <a:srgbClr val="00B050"/>
                </a:solidFill>
              </a:rPr>
              <a:t> de proposition </a:t>
            </a:r>
            <a:r>
              <a:rPr lang="en-US" sz="1800" u="sng" dirty="0" err="1">
                <a:solidFill>
                  <a:srgbClr val="00B050"/>
                </a:solidFill>
              </a:rPr>
              <a:t>d'emploi</a:t>
            </a:r>
            <a:endParaRPr lang="en-US" sz="1800" u="sng" dirty="0">
              <a:solidFill>
                <a:srgbClr val="00B050"/>
              </a:solidFill>
            </a:endParaRPr>
          </a:p>
        </c:rich>
      </c:tx>
      <c:layout>
        <c:manualLayout>
          <c:xMode val="edge"/>
          <c:yMode val="edge"/>
          <c:x val="0.28889986852909211"/>
          <c:y val="1.9093078758949882E-2"/>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29"/>
          <c:dPt>
            <c:idx val="0"/>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3B77-4C7E-B313-24E865DB5172}"/>
              </c:ext>
            </c:extLst>
          </c:dPt>
          <c:dPt>
            <c:idx val="1"/>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3B77-4C7E-B313-24E865DB5172}"/>
              </c:ext>
            </c:extLst>
          </c:dPt>
          <c:dPt>
            <c:idx val="2"/>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3B77-4C7E-B313-24E865DB5172}"/>
              </c:ext>
            </c:extLst>
          </c:dPt>
          <c:dPt>
            <c:idx val="3"/>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3B77-4C7E-B313-24E865DB5172}"/>
              </c:ext>
            </c:extLst>
          </c:dPt>
          <c:dPt>
            <c:idx val="4"/>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3B77-4C7E-B313-24E865DB5172}"/>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1-3B77-4C7E-B313-24E865DB5172}"/>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3-3B77-4C7E-B313-24E865DB5172}"/>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5-3B77-4C7E-B313-24E865DB5172}"/>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7-3B77-4C7E-B313-24E865DB5172}"/>
                </c:ext>
              </c:extLst>
            </c:dLbl>
            <c:dLbl>
              <c:idx val="4"/>
              <c:layout>
                <c:manualLayout>
                  <c:x val="6.0277275467148887E-2"/>
                  <c:y val="-1.128346714955632E-17"/>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60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B77-4C7E-B313-24E865DB5172}"/>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Feuil1!$A$1:$A$5</c:f>
              <c:strCache>
                <c:ptCount val="5"/>
                <c:pt idx="0">
                  <c:v>Mobilité</c:v>
                </c:pt>
                <c:pt idx="1">
                  <c:v>Salaire</c:v>
                </c:pt>
                <c:pt idx="2">
                  <c:v>Poste sous dimensionné</c:v>
                </c:pt>
                <c:pt idx="3">
                  <c:v>Poste peu évolutif</c:v>
                </c:pt>
                <c:pt idx="4">
                  <c:v>Compétences insuffisantes</c:v>
                </c:pt>
              </c:strCache>
            </c:strRef>
          </c:cat>
          <c:val>
            <c:numRef>
              <c:f>Feuil1!$B$1:$B$5</c:f>
              <c:numCache>
                <c:formatCode>General</c:formatCode>
                <c:ptCount val="5"/>
                <c:pt idx="0">
                  <c:v>37</c:v>
                </c:pt>
                <c:pt idx="1">
                  <c:v>21</c:v>
                </c:pt>
                <c:pt idx="2">
                  <c:v>18</c:v>
                </c:pt>
                <c:pt idx="3">
                  <c:v>10</c:v>
                </c:pt>
                <c:pt idx="4">
                  <c:v>2</c:v>
                </c:pt>
              </c:numCache>
            </c:numRef>
          </c:val>
          <c:extLst>
            <c:ext xmlns:c16="http://schemas.microsoft.com/office/drawing/2014/chart" uri="{C3380CC4-5D6E-409C-BE32-E72D297353CC}">
              <c16:uniqueId val="{0000000A-3B77-4C7E-B313-24E865DB5172}"/>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12"/>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8270-4A60-8578-29869B36F99D}"/>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8270-4A60-8578-29869B36F99D}"/>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8270-4A60-8578-29869B36F99D}"/>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8270-4A60-8578-29869B36F99D}"/>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1-8270-4A60-8578-29869B36F99D}"/>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3-8270-4A60-8578-29869B36F99D}"/>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5-8270-4A60-8578-29869B36F99D}"/>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7-8270-4A60-8578-29869B36F99D}"/>
                </c:ext>
              </c:extLst>
            </c:dLbl>
            <c:spPr>
              <a:solidFill>
                <a:prstClr val="white"/>
              </a:solidFill>
              <a:ln>
                <a:solidFill>
                  <a:srgbClr val="4472C4"/>
                </a:solid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Feuil1!$J$1:$J$4</c:f>
              <c:strCache>
                <c:ptCount val="4"/>
                <c:pt idx="0">
                  <c:v>Salarié du privé</c:v>
                </c:pt>
                <c:pt idx="1">
                  <c:v>Salarié du public et OPA</c:v>
                </c:pt>
                <c:pt idx="2">
                  <c:v>Chef d'entreprise</c:v>
                </c:pt>
                <c:pt idx="3">
                  <c:v>Profession libérale, indépendant</c:v>
                </c:pt>
              </c:strCache>
            </c:strRef>
          </c:cat>
          <c:val>
            <c:numRef>
              <c:f>Feuil1!$K$1:$K$4</c:f>
              <c:numCache>
                <c:formatCode>General</c:formatCode>
                <c:ptCount val="4"/>
                <c:pt idx="0">
                  <c:v>67</c:v>
                </c:pt>
                <c:pt idx="1">
                  <c:v>20</c:v>
                </c:pt>
                <c:pt idx="2">
                  <c:v>10</c:v>
                </c:pt>
                <c:pt idx="3">
                  <c:v>3</c:v>
                </c:pt>
              </c:numCache>
            </c:numRef>
          </c:val>
          <c:extLst>
            <c:ext xmlns:c16="http://schemas.microsoft.com/office/drawing/2014/chart" uri="{C3380CC4-5D6E-409C-BE32-E72D297353CC}">
              <c16:uniqueId val="{00000008-8270-4A60-8578-29869B36F99D}"/>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25"/>
          <c:dPt>
            <c:idx val="0"/>
            <c:bubble3D val="0"/>
            <c:explosion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A831-4A77-959D-7E5AAE697007}"/>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A831-4A77-959D-7E5AAE697007}"/>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A831-4A77-959D-7E5AAE697007}"/>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1-A831-4A77-959D-7E5AAE697007}"/>
                </c:ext>
              </c:extLst>
            </c:dLbl>
            <c:dLbl>
              <c:idx val="1"/>
              <c:layout>
                <c:manualLayout>
                  <c:x val="-2.6402640264026403E-2"/>
                  <c:y val="3.6227164287812932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831-4A77-959D-7E5AAE697007}"/>
                </c:ext>
              </c:extLst>
            </c:dLbl>
            <c:dLbl>
              <c:idx val="2"/>
              <c:layout>
                <c:manualLayout>
                  <c:x val="6.6006600660066E-2"/>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831-4A77-959D-7E5AAE697007}"/>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Feuil1!$G$1:$G$3</c:f>
              <c:strCache>
                <c:ptCount val="3"/>
                <c:pt idx="0">
                  <c:v>Temps plein</c:v>
                </c:pt>
                <c:pt idx="1">
                  <c:v>Temps partiel choisi</c:v>
                </c:pt>
                <c:pt idx="2">
                  <c:v>Temps partiel subi</c:v>
                </c:pt>
              </c:strCache>
            </c:strRef>
          </c:cat>
          <c:val>
            <c:numRef>
              <c:f>Feuil1!$H$1:$H$3</c:f>
              <c:numCache>
                <c:formatCode>General</c:formatCode>
                <c:ptCount val="3"/>
                <c:pt idx="0">
                  <c:v>89</c:v>
                </c:pt>
                <c:pt idx="1">
                  <c:v>10</c:v>
                </c:pt>
                <c:pt idx="2">
                  <c:v>1</c:v>
                </c:pt>
              </c:numCache>
            </c:numRef>
          </c:val>
          <c:extLst>
            <c:ext xmlns:c16="http://schemas.microsoft.com/office/drawing/2014/chart" uri="{C3380CC4-5D6E-409C-BE32-E72D297353CC}">
              <c16:uniqueId val="{00000006-A831-4A77-959D-7E5AAE697007}"/>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3916021416727563E-2"/>
          <c:y val="0.10677758581289731"/>
          <c:w val="0.82788474655956168"/>
          <c:h val="0.78644482837420537"/>
        </c:manualLayout>
      </c:layout>
      <c:pie3DChart>
        <c:varyColors val="1"/>
        <c:ser>
          <c:idx val="0"/>
          <c:order val="0"/>
          <c:explosion val="10"/>
          <c:dPt>
            <c:idx val="0"/>
            <c:bubble3D val="0"/>
            <c:explosion val="2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B722-4E3A-8692-948082E77266}"/>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B722-4E3A-8692-948082E77266}"/>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B722-4E3A-8692-948082E77266}"/>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B722-4E3A-8692-948082E77266}"/>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1-B722-4E3A-8692-948082E77266}"/>
                </c:ext>
              </c:extLst>
            </c:dLbl>
            <c:dLbl>
              <c:idx val="1"/>
              <c:layout>
                <c:manualLayout>
                  <c:x val="-5.1398527283798623E-2"/>
                  <c:y val="4.0252404764236594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722-4E3A-8692-948082E77266}"/>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5-B722-4E3A-8692-948082E77266}"/>
                </c:ext>
              </c:extLst>
            </c:dLbl>
            <c:dLbl>
              <c:idx val="3"/>
              <c:layout>
                <c:manualLayout>
                  <c:x val="0.16276200306536229"/>
                  <c:y val="1.2075721429270977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722-4E3A-8692-948082E77266}"/>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Feuil1!$D$1:$D$4</c:f>
              <c:strCache>
                <c:ptCount val="4"/>
                <c:pt idx="0">
                  <c:v>CDI</c:v>
                </c:pt>
                <c:pt idx="1">
                  <c:v>CDD</c:v>
                </c:pt>
                <c:pt idx="2">
                  <c:v>Intérim</c:v>
                </c:pt>
                <c:pt idx="3">
                  <c:v>Contrat local à l'étranger</c:v>
                </c:pt>
              </c:strCache>
            </c:strRef>
          </c:cat>
          <c:val>
            <c:numRef>
              <c:f>Feuil1!$E$1:$E$4</c:f>
              <c:numCache>
                <c:formatCode>General</c:formatCode>
                <c:ptCount val="4"/>
                <c:pt idx="0">
                  <c:v>86</c:v>
                </c:pt>
                <c:pt idx="1">
                  <c:v>8</c:v>
                </c:pt>
                <c:pt idx="2">
                  <c:v>0</c:v>
                </c:pt>
                <c:pt idx="3">
                  <c:v>4</c:v>
                </c:pt>
              </c:numCache>
            </c:numRef>
          </c:val>
          <c:extLst>
            <c:ext xmlns:c16="http://schemas.microsoft.com/office/drawing/2014/chart" uri="{C3380CC4-5D6E-409C-BE32-E72D297353CC}">
              <c16:uniqueId val="{00000008-B722-4E3A-8692-948082E7726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354D40-56E2-4336-8100-1F3FDAA6DBF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0426F25-EBF2-4115-8E6B-ADD72DFFDA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654474B-697E-423E-8914-5229C3A23CDC}"/>
              </a:ext>
            </a:extLst>
          </p:cNvPr>
          <p:cNvSpPr>
            <a:spLocks noGrp="1"/>
          </p:cNvSpPr>
          <p:nvPr>
            <p:ph type="dt" sz="half" idx="10"/>
          </p:nvPr>
        </p:nvSpPr>
        <p:spPr/>
        <p:txBody>
          <a:bodyPr/>
          <a:lstStyle/>
          <a:p>
            <a:fld id="{30716367-33A3-44AE-806D-2BDF62A6D007}" type="datetimeFigureOut">
              <a:rPr lang="fr-FR" smtClean="0"/>
              <a:t>30/11/2017</a:t>
            </a:fld>
            <a:endParaRPr lang="fr-FR"/>
          </a:p>
        </p:txBody>
      </p:sp>
      <p:sp>
        <p:nvSpPr>
          <p:cNvPr id="5" name="Espace réservé du pied de page 4">
            <a:extLst>
              <a:ext uri="{FF2B5EF4-FFF2-40B4-BE49-F238E27FC236}">
                <a16:creationId xmlns:a16="http://schemas.microsoft.com/office/drawing/2014/main" id="{926ED106-AA2E-4FE0-878D-9147220D6D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4CE702C-E6F0-40D7-9DB5-7C8598E1FA8C}"/>
              </a:ext>
            </a:extLst>
          </p:cNvPr>
          <p:cNvSpPr>
            <a:spLocks noGrp="1"/>
          </p:cNvSpPr>
          <p:nvPr>
            <p:ph type="sldNum" sz="quarter" idx="12"/>
          </p:nvPr>
        </p:nvSpPr>
        <p:spPr/>
        <p:txBody>
          <a:bodyPr/>
          <a:lstStyle/>
          <a:p>
            <a:fld id="{BEC95872-2F7B-407E-AC7C-B26D4A5568CE}" type="slidenum">
              <a:rPr lang="fr-FR" smtClean="0"/>
              <a:t>‹N°›</a:t>
            </a:fld>
            <a:endParaRPr lang="fr-FR"/>
          </a:p>
        </p:txBody>
      </p:sp>
    </p:spTree>
    <p:extLst>
      <p:ext uri="{BB962C8B-B14F-4D97-AF65-F5344CB8AC3E}">
        <p14:creationId xmlns:p14="http://schemas.microsoft.com/office/powerpoint/2010/main" val="1782396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DA4059-8714-4FE5-9C75-D721E2036D7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F10C119-EBA8-48CC-A9E4-1B52276E229D}"/>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3A237F5-F730-4ABF-9378-1A972299F1B0}"/>
              </a:ext>
            </a:extLst>
          </p:cNvPr>
          <p:cNvSpPr>
            <a:spLocks noGrp="1"/>
          </p:cNvSpPr>
          <p:nvPr>
            <p:ph type="dt" sz="half" idx="10"/>
          </p:nvPr>
        </p:nvSpPr>
        <p:spPr/>
        <p:txBody>
          <a:bodyPr/>
          <a:lstStyle/>
          <a:p>
            <a:fld id="{30716367-33A3-44AE-806D-2BDF62A6D007}" type="datetimeFigureOut">
              <a:rPr lang="fr-FR" smtClean="0"/>
              <a:t>30/11/2017</a:t>
            </a:fld>
            <a:endParaRPr lang="fr-FR"/>
          </a:p>
        </p:txBody>
      </p:sp>
      <p:sp>
        <p:nvSpPr>
          <p:cNvPr id="5" name="Espace réservé du pied de page 4">
            <a:extLst>
              <a:ext uri="{FF2B5EF4-FFF2-40B4-BE49-F238E27FC236}">
                <a16:creationId xmlns:a16="http://schemas.microsoft.com/office/drawing/2014/main" id="{70E1A27B-3C3B-424A-9688-99098A10EA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5B4C426-E30B-4060-9815-B26D24DD5CCA}"/>
              </a:ext>
            </a:extLst>
          </p:cNvPr>
          <p:cNvSpPr>
            <a:spLocks noGrp="1"/>
          </p:cNvSpPr>
          <p:nvPr>
            <p:ph type="sldNum" sz="quarter" idx="12"/>
          </p:nvPr>
        </p:nvSpPr>
        <p:spPr/>
        <p:txBody>
          <a:bodyPr/>
          <a:lstStyle/>
          <a:p>
            <a:fld id="{BEC95872-2F7B-407E-AC7C-B26D4A5568CE}" type="slidenum">
              <a:rPr lang="fr-FR" smtClean="0"/>
              <a:t>‹N°›</a:t>
            </a:fld>
            <a:endParaRPr lang="fr-FR"/>
          </a:p>
        </p:txBody>
      </p:sp>
    </p:spTree>
    <p:extLst>
      <p:ext uri="{BB962C8B-B14F-4D97-AF65-F5344CB8AC3E}">
        <p14:creationId xmlns:p14="http://schemas.microsoft.com/office/powerpoint/2010/main" val="3530757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0E4A24C-4755-43A7-A873-7A3A0472940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E87A23D-3163-4DF1-9961-FB62FEB74325}"/>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8CB38D7-B592-4A78-8FA4-0F698D29D811}"/>
              </a:ext>
            </a:extLst>
          </p:cNvPr>
          <p:cNvSpPr>
            <a:spLocks noGrp="1"/>
          </p:cNvSpPr>
          <p:nvPr>
            <p:ph type="dt" sz="half" idx="10"/>
          </p:nvPr>
        </p:nvSpPr>
        <p:spPr/>
        <p:txBody>
          <a:bodyPr/>
          <a:lstStyle/>
          <a:p>
            <a:fld id="{30716367-33A3-44AE-806D-2BDF62A6D007}" type="datetimeFigureOut">
              <a:rPr lang="fr-FR" smtClean="0"/>
              <a:t>30/11/2017</a:t>
            </a:fld>
            <a:endParaRPr lang="fr-FR"/>
          </a:p>
        </p:txBody>
      </p:sp>
      <p:sp>
        <p:nvSpPr>
          <p:cNvPr id="5" name="Espace réservé du pied de page 4">
            <a:extLst>
              <a:ext uri="{FF2B5EF4-FFF2-40B4-BE49-F238E27FC236}">
                <a16:creationId xmlns:a16="http://schemas.microsoft.com/office/drawing/2014/main" id="{992A5A21-3E47-4A95-9BBA-34FACD558EE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56C9D8-30E4-4A4D-86F9-900294CA8B75}"/>
              </a:ext>
            </a:extLst>
          </p:cNvPr>
          <p:cNvSpPr>
            <a:spLocks noGrp="1"/>
          </p:cNvSpPr>
          <p:nvPr>
            <p:ph type="sldNum" sz="quarter" idx="12"/>
          </p:nvPr>
        </p:nvSpPr>
        <p:spPr/>
        <p:txBody>
          <a:bodyPr/>
          <a:lstStyle/>
          <a:p>
            <a:fld id="{BEC95872-2F7B-407E-AC7C-B26D4A5568CE}" type="slidenum">
              <a:rPr lang="fr-FR" smtClean="0"/>
              <a:t>‹N°›</a:t>
            </a:fld>
            <a:endParaRPr lang="fr-FR"/>
          </a:p>
        </p:txBody>
      </p:sp>
    </p:spTree>
    <p:extLst>
      <p:ext uri="{BB962C8B-B14F-4D97-AF65-F5344CB8AC3E}">
        <p14:creationId xmlns:p14="http://schemas.microsoft.com/office/powerpoint/2010/main" val="324458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B71552-D3C0-466D-B2B0-9C1231C084F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2B48374-8EF2-4663-B64F-F41A13E401A4}"/>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7FB2ED2-F896-4FC0-AEE0-A73F08601483}"/>
              </a:ext>
            </a:extLst>
          </p:cNvPr>
          <p:cNvSpPr>
            <a:spLocks noGrp="1"/>
          </p:cNvSpPr>
          <p:nvPr>
            <p:ph type="dt" sz="half" idx="10"/>
          </p:nvPr>
        </p:nvSpPr>
        <p:spPr/>
        <p:txBody>
          <a:bodyPr/>
          <a:lstStyle/>
          <a:p>
            <a:fld id="{30716367-33A3-44AE-806D-2BDF62A6D007}" type="datetimeFigureOut">
              <a:rPr lang="fr-FR" smtClean="0"/>
              <a:t>30/11/2017</a:t>
            </a:fld>
            <a:endParaRPr lang="fr-FR"/>
          </a:p>
        </p:txBody>
      </p:sp>
      <p:sp>
        <p:nvSpPr>
          <p:cNvPr id="5" name="Espace réservé du pied de page 4">
            <a:extLst>
              <a:ext uri="{FF2B5EF4-FFF2-40B4-BE49-F238E27FC236}">
                <a16:creationId xmlns:a16="http://schemas.microsoft.com/office/drawing/2014/main" id="{84854F1A-D2D3-4273-82E7-391D81AF22A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11C58C0-646F-4AAF-92C3-34B2315386D0}"/>
              </a:ext>
            </a:extLst>
          </p:cNvPr>
          <p:cNvSpPr>
            <a:spLocks noGrp="1"/>
          </p:cNvSpPr>
          <p:nvPr>
            <p:ph type="sldNum" sz="quarter" idx="12"/>
          </p:nvPr>
        </p:nvSpPr>
        <p:spPr/>
        <p:txBody>
          <a:bodyPr/>
          <a:lstStyle/>
          <a:p>
            <a:fld id="{BEC95872-2F7B-407E-AC7C-B26D4A5568CE}" type="slidenum">
              <a:rPr lang="fr-FR" smtClean="0"/>
              <a:t>‹N°›</a:t>
            </a:fld>
            <a:endParaRPr lang="fr-FR"/>
          </a:p>
        </p:txBody>
      </p:sp>
    </p:spTree>
    <p:extLst>
      <p:ext uri="{BB962C8B-B14F-4D97-AF65-F5344CB8AC3E}">
        <p14:creationId xmlns:p14="http://schemas.microsoft.com/office/powerpoint/2010/main" val="365880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4C5E3F-5DD1-4B9A-9386-59D4CCDC1AD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130B57F-2737-4B2C-B264-C8DDE0C1A6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49FC10FC-F905-4633-BF57-933E9EE2BC52}"/>
              </a:ext>
            </a:extLst>
          </p:cNvPr>
          <p:cNvSpPr>
            <a:spLocks noGrp="1"/>
          </p:cNvSpPr>
          <p:nvPr>
            <p:ph type="dt" sz="half" idx="10"/>
          </p:nvPr>
        </p:nvSpPr>
        <p:spPr/>
        <p:txBody>
          <a:bodyPr/>
          <a:lstStyle/>
          <a:p>
            <a:fld id="{30716367-33A3-44AE-806D-2BDF62A6D007}" type="datetimeFigureOut">
              <a:rPr lang="fr-FR" smtClean="0"/>
              <a:t>30/11/2017</a:t>
            </a:fld>
            <a:endParaRPr lang="fr-FR"/>
          </a:p>
        </p:txBody>
      </p:sp>
      <p:sp>
        <p:nvSpPr>
          <p:cNvPr id="5" name="Espace réservé du pied de page 4">
            <a:extLst>
              <a:ext uri="{FF2B5EF4-FFF2-40B4-BE49-F238E27FC236}">
                <a16:creationId xmlns:a16="http://schemas.microsoft.com/office/drawing/2014/main" id="{89B91397-F776-441E-AB2A-02C6F8FC121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78667BF-22D4-42AB-A997-1E4FD054FEBC}"/>
              </a:ext>
            </a:extLst>
          </p:cNvPr>
          <p:cNvSpPr>
            <a:spLocks noGrp="1"/>
          </p:cNvSpPr>
          <p:nvPr>
            <p:ph type="sldNum" sz="quarter" idx="12"/>
          </p:nvPr>
        </p:nvSpPr>
        <p:spPr/>
        <p:txBody>
          <a:bodyPr/>
          <a:lstStyle/>
          <a:p>
            <a:fld id="{BEC95872-2F7B-407E-AC7C-B26D4A5568CE}" type="slidenum">
              <a:rPr lang="fr-FR" smtClean="0"/>
              <a:t>‹N°›</a:t>
            </a:fld>
            <a:endParaRPr lang="fr-FR"/>
          </a:p>
        </p:txBody>
      </p:sp>
    </p:spTree>
    <p:extLst>
      <p:ext uri="{BB962C8B-B14F-4D97-AF65-F5344CB8AC3E}">
        <p14:creationId xmlns:p14="http://schemas.microsoft.com/office/powerpoint/2010/main" val="400904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C8CE48-D580-400F-B29E-E46DBBCEC47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C421D91-DDE8-4A11-830B-F3E7B7EA5F12}"/>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F53D50C-18B7-4ACC-9376-97E6A2266C68}"/>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375D8D1-72FC-4CEE-94F7-AD10913594E4}"/>
              </a:ext>
            </a:extLst>
          </p:cNvPr>
          <p:cNvSpPr>
            <a:spLocks noGrp="1"/>
          </p:cNvSpPr>
          <p:nvPr>
            <p:ph type="dt" sz="half" idx="10"/>
          </p:nvPr>
        </p:nvSpPr>
        <p:spPr/>
        <p:txBody>
          <a:bodyPr/>
          <a:lstStyle/>
          <a:p>
            <a:fld id="{30716367-33A3-44AE-806D-2BDF62A6D007}" type="datetimeFigureOut">
              <a:rPr lang="fr-FR" smtClean="0"/>
              <a:t>30/11/2017</a:t>
            </a:fld>
            <a:endParaRPr lang="fr-FR"/>
          </a:p>
        </p:txBody>
      </p:sp>
      <p:sp>
        <p:nvSpPr>
          <p:cNvPr id="6" name="Espace réservé du pied de page 5">
            <a:extLst>
              <a:ext uri="{FF2B5EF4-FFF2-40B4-BE49-F238E27FC236}">
                <a16:creationId xmlns:a16="http://schemas.microsoft.com/office/drawing/2014/main" id="{86734FFD-5AD5-4C6B-83E1-6591B42ADAF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5A976CD-BE97-441B-B3BD-913B0FEE9989}"/>
              </a:ext>
            </a:extLst>
          </p:cNvPr>
          <p:cNvSpPr>
            <a:spLocks noGrp="1"/>
          </p:cNvSpPr>
          <p:nvPr>
            <p:ph type="sldNum" sz="quarter" idx="12"/>
          </p:nvPr>
        </p:nvSpPr>
        <p:spPr/>
        <p:txBody>
          <a:bodyPr/>
          <a:lstStyle/>
          <a:p>
            <a:fld id="{BEC95872-2F7B-407E-AC7C-B26D4A5568CE}" type="slidenum">
              <a:rPr lang="fr-FR" smtClean="0"/>
              <a:t>‹N°›</a:t>
            </a:fld>
            <a:endParaRPr lang="fr-FR"/>
          </a:p>
        </p:txBody>
      </p:sp>
    </p:spTree>
    <p:extLst>
      <p:ext uri="{BB962C8B-B14F-4D97-AF65-F5344CB8AC3E}">
        <p14:creationId xmlns:p14="http://schemas.microsoft.com/office/powerpoint/2010/main" val="2427392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332C22-3DD0-4377-B789-49AFAE0B2AD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D9D157D-EF4C-464B-A6E3-FF4150AED0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9746E938-2CD3-4BD3-9CDA-FA9C40310B12}"/>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34F3374-37F1-4587-A91B-B68CC3EB91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C5BAC2E7-BC89-45BC-990D-3277BCC784E4}"/>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04108DA-FCC6-4EA6-B7E7-8954EFE8F612}"/>
              </a:ext>
            </a:extLst>
          </p:cNvPr>
          <p:cNvSpPr>
            <a:spLocks noGrp="1"/>
          </p:cNvSpPr>
          <p:nvPr>
            <p:ph type="dt" sz="half" idx="10"/>
          </p:nvPr>
        </p:nvSpPr>
        <p:spPr/>
        <p:txBody>
          <a:bodyPr/>
          <a:lstStyle/>
          <a:p>
            <a:fld id="{30716367-33A3-44AE-806D-2BDF62A6D007}" type="datetimeFigureOut">
              <a:rPr lang="fr-FR" smtClean="0"/>
              <a:t>30/11/2017</a:t>
            </a:fld>
            <a:endParaRPr lang="fr-FR"/>
          </a:p>
        </p:txBody>
      </p:sp>
      <p:sp>
        <p:nvSpPr>
          <p:cNvPr id="8" name="Espace réservé du pied de page 7">
            <a:extLst>
              <a:ext uri="{FF2B5EF4-FFF2-40B4-BE49-F238E27FC236}">
                <a16:creationId xmlns:a16="http://schemas.microsoft.com/office/drawing/2014/main" id="{3B8EE6AD-C393-4679-9702-286480BE5E1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4A281F3-CBD1-4A8A-8DF2-408BF5D51504}"/>
              </a:ext>
            </a:extLst>
          </p:cNvPr>
          <p:cNvSpPr>
            <a:spLocks noGrp="1"/>
          </p:cNvSpPr>
          <p:nvPr>
            <p:ph type="sldNum" sz="quarter" idx="12"/>
          </p:nvPr>
        </p:nvSpPr>
        <p:spPr/>
        <p:txBody>
          <a:bodyPr/>
          <a:lstStyle/>
          <a:p>
            <a:fld id="{BEC95872-2F7B-407E-AC7C-B26D4A5568CE}" type="slidenum">
              <a:rPr lang="fr-FR" smtClean="0"/>
              <a:t>‹N°›</a:t>
            </a:fld>
            <a:endParaRPr lang="fr-FR"/>
          </a:p>
        </p:txBody>
      </p:sp>
    </p:spTree>
    <p:extLst>
      <p:ext uri="{BB962C8B-B14F-4D97-AF65-F5344CB8AC3E}">
        <p14:creationId xmlns:p14="http://schemas.microsoft.com/office/powerpoint/2010/main" val="781454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CF6095-7489-4066-9253-AC55DC43964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9E2CBAD-41FD-4A90-A84C-798A96C76092}"/>
              </a:ext>
            </a:extLst>
          </p:cNvPr>
          <p:cNvSpPr>
            <a:spLocks noGrp="1"/>
          </p:cNvSpPr>
          <p:nvPr>
            <p:ph type="dt" sz="half" idx="10"/>
          </p:nvPr>
        </p:nvSpPr>
        <p:spPr/>
        <p:txBody>
          <a:bodyPr/>
          <a:lstStyle/>
          <a:p>
            <a:fld id="{30716367-33A3-44AE-806D-2BDF62A6D007}" type="datetimeFigureOut">
              <a:rPr lang="fr-FR" smtClean="0"/>
              <a:t>30/11/2017</a:t>
            </a:fld>
            <a:endParaRPr lang="fr-FR"/>
          </a:p>
        </p:txBody>
      </p:sp>
      <p:sp>
        <p:nvSpPr>
          <p:cNvPr id="4" name="Espace réservé du pied de page 3">
            <a:extLst>
              <a:ext uri="{FF2B5EF4-FFF2-40B4-BE49-F238E27FC236}">
                <a16:creationId xmlns:a16="http://schemas.microsoft.com/office/drawing/2014/main" id="{1048D525-AD88-49D4-8D6B-57899F14D31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D2E8E65-AFED-4388-A209-515892FC7776}"/>
              </a:ext>
            </a:extLst>
          </p:cNvPr>
          <p:cNvSpPr>
            <a:spLocks noGrp="1"/>
          </p:cNvSpPr>
          <p:nvPr>
            <p:ph type="sldNum" sz="quarter" idx="12"/>
          </p:nvPr>
        </p:nvSpPr>
        <p:spPr/>
        <p:txBody>
          <a:bodyPr/>
          <a:lstStyle/>
          <a:p>
            <a:fld id="{BEC95872-2F7B-407E-AC7C-B26D4A5568CE}" type="slidenum">
              <a:rPr lang="fr-FR" smtClean="0"/>
              <a:t>‹N°›</a:t>
            </a:fld>
            <a:endParaRPr lang="fr-FR"/>
          </a:p>
        </p:txBody>
      </p:sp>
    </p:spTree>
    <p:extLst>
      <p:ext uri="{BB962C8B-B14F-4D97-AF65-F5344CB8AC3E}">
        <p14:creationId xmlns:p14="http://schemas.microsoft.com/office/powerpoint/2010/main" val="3018028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E9DB04A-C190-45D9-A242-BD78E593D055}"/>
              </a:ext>
            </a:extLst>
          </p:cNvPr>
          <p:cNvSpPr>
            <a:spLocks noGrp="1"/>
          </p:cNvSpPr>
          <p:nvPr>
            <p:ph type="dt" sz="half" idx="10"/>
          </p:nvPr>
        </p:nvSpPr>
        <p:spPr/>
        <p:txBody>
          <a:bodyPr/>
          <a:lstStyle/>
          <a:p>
            <a:fld id="{30716367-33A3-44AE-806D-2BDF62A6D007}" type="datetimeFigureOut">
              <a:rPr lang="fr-FR" smtClean="0"/>
              <a:t>30/11/2017</a:t>
            </a:fld>
            <a:endParaRPr lang="fr-FR"/>
          </a:p>
        </p:txBody>
      </p:sp>
      <p:sp>
        <p:nvSpPr>
          <p:cNvPr id="3" name="Espace réservé du pied de page 2">
            <a:extLst>
              <a:ext uri="{FF2B5EF4-FFF2-40B4-BE49-F238E27FC236}">
                <a16:creationId xmlns:a16="http://schemas.microsoft.com/office/drawing/2014/main" id="{6304ECC3-D0A2-4A79-95C8-95496C6B9ED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B8517D5-B72D-4FDE-A76F-28B72292CAD3}"/>
              </a:ext>
            </a:extLst>
          </p:cNvPr>
          <p:cNvSpPr>
            <a:spLocks noGrp="1"/>
          </p:cNvSpPr>
          <p:nvPr>
            <p:ph type="sldNum" sz="quarter" idx="12"/>
          </p:nvPr>
        </p:nvSpPr>
        <p:spPr/>
        <p:txBody>
          <a:bodyPr/>
          <a:lstStyle/>
          <a:p>
            <a:fld id="{BEC95872-2F7B-407E-AC7C-B26D4A5568CE}" type="slidenum">
              <a:rPr lang="fr-FR" smtClean="0"/>
              <a:t>‹N°›</a:t>
            </a:fld>
            <a:endParaRPr lang="fr-FR"/>
          </a:p>
        </p:txBody>
      </p:sp>
    </p:spTree>
    <p:extLst>
      <p:ext uri="{BB962C8B-B14F-4D97-AF65-F5344CB8AC3E}">
        <p14:creationId xmlns:p14="http://schemas.microsoft.com/office/powerpoint/2010/main" val="2580756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0322ED-30EA-47A8-A1B0-9982DD46D34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FD55B01-9E66-4EB6-989A-28825CDFCA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BEDC4B7-48DF-487B-98AF-5813DE0046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7A1530D3-FD86-4888-99C6-D0D54D96B926}"/>
              </a:ext>
            </a:extLst>
          </p:cNvPr>
          <p:cNvSpPr>
            <a:spLocks noGrp="1"/>
          </p:cNvSpPr>
          <p:nvPr>
            <p:ph type="dt" sz="half" idx="10"/>
          </p:nvPr>
        </p:nvSpPr>
        <p:spPr/>
        <p:txBody>
          <a:bodyPr/>
          <a:lstStyle/>
          <a:p>
            <a:fld id="{30716367-33A3-44AE-806D-2BDF62A6D007}" type="datetimeFigureOut">
              <a:rPr lang="fr-FR" smtClean="0"/>
              <a:t>30/11/2017</a:t>
            </a:fld>
            <a:endParaRPr lang="fr-FR"/>
          </a:p>
        </p:txBody>
      </p:sp>
      <p:sp>
        <p:nvSpPr>
          <p:cNvPr id="6" name="Espace réservé du pied de page 5">
            <a:extLst>
              <a:ext uri="{FF2B5EF4-FFF2-40B4-BE49-F238E27FC236}">
                <a16:creationId xmlns:a16="http://schemas.microsoft.com/office/drawing/2014/main" id="{B84BA8B1-C52B-457C-B3E0-E5BE945187B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AB45182-8C40-4DFF-BDC0-6C843D5F371B}"/>
              </a:ext>
            </a:extLst>
          </p:cNvPr>
          <p:cNvSpPr>
            <a:spLocks noGrp="1"/>
          </p:cNvSpPr>
          <p:nvPr>
            <p:ph type="sldNum" sz="quarter" idx="12"/>
          </p:nvPr>
        </p:nvSpPr>
        <p:spPr/>
        <p:txBody>
          <a:bodyPr/>
          <a:lstStyle/>
          <a:p>
            <a:fld id="{BEC95872-2F7B-407E-AC7C-B26D4A5568CE}" type="slidenum">
              <a:rPr lang="fr-FR" smtClean="0"/>
              <a:t>‹N°›</a:t>
            </a:fld>
            <a:endParaRPr lang="fr-FR"/>
          </a:p>
        </p:txBody>
      </p:sp>
    </p:spTree>
    <p:extLst>
      <p:ext uri="{BB962C8B-B14F-4D97-AF65-F5344CB8AC3E}">
        <p14:creationId xmlns:p14="http://schemas.microsoft.com/office/powerpoint/2010/main" val="111583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84F943-D9A4-4FFC-AC1A-0D278ACDDD0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16C47AD-AF32-4142-B2A9-998E72960B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9745EB3-5141-447F-8300-98A75FC970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07979291-0783-48FA-974E-02E302983613}"/>
              </a:ext>
            </a:extLst>
          </p:cNvPr>
          <p:cNvSpPr>
            <a:spLocks noGrp="1"/>
          </p:cNvSpPr>
          <p:nvPr>
            <p:ph type="dt" sz="half" idx="10"/>
          </p:nvPr>
        </p:nvSpPr>
        <p:spPr/>
        <p:txBody>
          <a:bodyPr/>
          <a:lstStyle/>
          <a:p>
            <a:fld id="{30716367-33A3-44AE-806D-2BDF62A6D007}" type="datetimeFigureOut">
              <a:rPr lang="fr-FR" smtClean="0"/>
              <a:t>30/11/2017</a:t>
            </a:fld>
            <a:endParaRPr lang="fr-FR"/>
          </a:p>
        </p:txBody>
      </p:sp>
      <p:sp>
        <p:nvSpPr>
          <p:cNvPr id="6" name="Espace réservé du pied de page 5">
            <a:extLst>
              <a:ext uri="{FF2B5EF4-FFF2-40B4-BE49-F238E27FC236}">
                <a16:creationId xmlns:a16="http://schemas.microsoft.com/office/drawing/2014/main" id="{5A2360A7-80AC-4368-996F-B05B07E053F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09469F3-9050-4BE7-AD72-C045B85C4ED7}"/>
              </a:ext>
            </a:extLst>
          </p:cNvPr>
          <p:cNvSpPr>
            <a:spLocks noGrp="1"/>
          </p:cNvSpPr>
          <p:nvPr>
            <p:ph type="sldNum" sz="quarter" idx="12"/>
          </p:nvPr>
        </p:nvSpPr>
        <p:spPr/>
        <p:txBody>
          <a:bodyPr/>
          <a:lstStyle/>
          <a:p>
            <a:fld id="{BEC95872-2F7B-407E-AC7C-B26D4A5568CE}" type="slidenum">
              <a:rPr lang="fr-FR" smtClean="0"/>
              <a:t>‹N°›</a:t>
            </a:fld>
            <a:endParaRPr lang="fr-FR"/>
          </a:p>
        </p:txBody>
      </p:sp>
    </p:spTree>
    <p:extLst>
      <p:ext uri="{BB962C8B-B14F-4D97-AF65-F5344CB8AC3E}">
        <p14:creationId xmlns:p14="http://schemas.microsoft.com/office/powerpoint/2010/main" val="1067606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3ECAC85-AE54-41D7-93FC-F26084B33D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52DA682-A748-4E50-B050-709F50C5B4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77F15C5-7C2C-448C-83A8-C7A2EAD073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716367-33A3-44AE-806D-2BDF62A6D007}" type="datetimeFigureOut">
              <a:rPr lang="fr-FR" smtClean="0"/>
              <a:t>30/11/2017</a:t>
            </a:fld>
            <a:endParaRPr lang="fr-FR"/>
          </a:p>
        </p:txBody>
      </p:sp>
      <p:sp>
        <p:nvSpPr>
          <p:cNvPr id="5" name="Espace réservé du pied de page 4">
            <a:extLst>
              <a:ext uri="{FF2B5EF4-FFF2-40B4-BE49-F238E27FC236}">
                <a16:creationId xmlns:a16="http://schemas.microsoft.com/office/drawing/2014/main" id="{D1E96E10-8262-4FBB-887F-3234105D55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68C3192-EAD4-4BAE-BAB5-C85005F365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95872-2F7B-407E-AC7C-B26D4A5568CE}" type="slidenum">
              <a:rPr lang="fr-FR" smtClean="0"/>
              <a:t>‹N°›</a:t>
            </a:fld>
            <a:endParaRPr lang="fr-FR"/>
          </a:p>
        </p:txBody>
      </p:sp>
    </p:spTree>
    <p:extLst>
      <p:ext uri="{BB962C8B-B14F-4D97-AF65-F5344CB8AC3E}">
        <p14:creationId xmlns:p14="http://schemas.microsoft.com/office/powerpoint/2010/main" val="1503252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png"/><Relationship Id="rId7"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56149" y="1832957"/>
            <a:ext cx="9660835" cy="445250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ts val="3400"/>
              </a:lnSpc>
              <a:defRPr/>
            </a:pPr>
            <a:endParaRPr lang="fr-FR" sz="4000" dirty="0">
              <a:solidFill>
                <a:schemeClr val="accent1">
                  <a:lumMod val="75000"/>
                </a:schemeClr>
              </a:solidFill>
              <a:latin typeface="Arial Rounded MT Bold" pitchFamily="34" charset="0"/>
              <a:ea typeface="Lucida Sans Unicode" pitchFamily="34" charset="0"/>
            </a:endParaRPr>
          </a:p>
          <a:p>
            <a:pPr algn="ctr">
              <a:lnSpc>
                <a:spcPts val="3400"/>
              </a:lnSpc>
              <a:defRPr/>
            </a:pPr>
            <a:endParaRPr lang="fr-FR" sz="4000" dirty="0">
              <a:solidFill>
                <a:schemeClr val="accent1">
                  <a:lumMod val="75000"/>
                </a:schemeClr>
              </a:solidFill>
              <a:latin typeface="Arial Rounded MT Bold" pitchFamily="34" charset="0"/>
              <a:ea typeface="Lucida Sans Unicode" pitchFamily="34" charset="0"/>
            </a:endParaRPr>
          </a:p>
          <a:p>
            <a:pPr algn="ctr">
              <a:lnSpc>
                <a:spcPts val="3400"/>
              </a:lnSpc>
              <a:defRPr/>
            </a:pPr>
            <a:r>
              <a:rPr lang="fr-FR" sz="9600" b="1" dirty="0">
                <a:solidFill>
                  <a:schemeClr val="accent1">
                    <a:lumMod val="75000"/>
                  </a:schemeClr>
                </a:solidFill>
                <a:ea typeface="Lucida Sans Unicode" pitchFamily="34" charset="0"/>
              </a:rPr>
              <a:t>OBSERVATOIRE</a:t>
            </a:r>
          </a:p>
          <a:p>
            <a:pPr algn="ctr">
              <a:lnSpc>
                <a:spcPts val="3400"/>
              </a:lnSpc>
              <a:defRPr/>
            </a:pPr>
            <a:r>
              <a:rPr lang="fr-FR" sz="9600" b="1" dirty="0">
                <a:solidFill>
                  <a:schemeClr val="accent1">
                    <a:lumMod val="75000"/>
                  </a:schemeClr>
                </a:solidFill>
                <a:ea typeface="Lucida Sans Unicode" pitchFamily="34" charset="0"/>
              </a:rPr>
              <a:t> </a:t>
            </a:r>
          </a:p>
          <a:p>
            <a:pPr algn="ctr">
              <a:lnSpc>
                <a:spcPts val="3400"/>
              </a:lnSpc>
              <a:defRPr/>
            </a:pPr>
            <a:endParaRPr lang="fr-FR" sz="9600" b="1" dirty="0">
              <a:solidFill>
                <a:schemeClr val="accent1">
                  <a:lumMod val="75000"/>
                </a:schemeClr>
              </a:solidFill>
              <a:ea typeface="Lucida Sans Unicode" pitchFamily="34" charset="0"/>
            </a:endParaRPr>
          </a:p>
          <a:p>
            <a:pPr algn="ctr">
              <a:lnSpc>
                <a:spcPts val="3400"/>
              </a:lnSpc>
              <a:defRPr/>
            </a:pPr>
            <a:r>
              <a:rPr lang="fr-FR" sz="9600" b="1" dirty="0">
                <a:solidFill>
                  <a:schemeClr val="accent1">
                    <a:lumMod val="75000"/>
                  </a:schemeClr>
                </a:solidFill>
                <a:ea typeface="Lucida Sans Unicode" pitchFamily="34" charset="0"/>
              </a:rPr>
              <a:t>DE  L’EMPLOI </a:t>
            </a:r>
          </a:p>
          <a:p>
            <a:pPr algn="ctr">
              <a:lnSpc>
                <a:spcPts val="3400"/>
              </a:lnSpc>
              <a:defRPr/>
            </a:pPr>
            <a:endParaRPr lang="fr-FR" sz="9600" b="1" dirty="0">
              <a:solidFill>
                <a:schemeClr val="accent1">
                  <a:lumMod val="75000"/>
                </a:schemeClr>
              </a:solidFill>
              <a:ea typeface="Lucida Sans Unicode" pitchFamily="34" charset="0"/>
            </a:endParaRPr>
          </a:p>
          <a:p>
            <a:pPr algn="ctr">
              <a:lnSpc>
                <a:spcPts val="3400"/>
              </a:lnSpc>
              <a:defRPr/>
            </a:pPr>
            <a:endParaRPr lang="fr-FR" sz="9600" b="1" dirty="0">
              <a:solidFill>
                <a:schemeClr val="accent1">
                  <a:lumMod val="75000"/>
                </a:schemeClr>
              </a:solidFill>
              <a:ea typeface="Lucida Sans Unicode" pitchFamily="34" charset="0"/>
            </a:endParaRPr>
          </a:p>
          <a:p>
            <a:pPr algn="ctr">
              <a:lnSpc>
                <a:spcPts val="3400"/>
              </a:lnSpc>
              <a:defRPr/>
            </a:pPr>
            <a:r>
              <a:rPr lang="fr-FR" sz="9600" b="1" dirty="0">
                <a:solidFill>
                  <a:schemeClr val="accent1">
                    <a:lumMod val="75000"/>
                  </a:schemeClr>
                </a:solidFill>
                <a:ea typeface="Lucida Sans Unicode" pitchFamily="34" charset="0"/>
              </a:rPr>
              <a:t>2017</a:t>
            </a:r>
          </a:p>
          <a:p>
            <a:pPr algn="ctr">
              <a:lnSpc>
                <a:spcPts val="3400"/>
              </a:lnSpc>
              <a:defRPr/>
            </a:pPr>
            <a:r>
              <a:rPr lang="fr-FR" sz="2000" b="1" dirty="0">
                <a:solidFill>
                  <a:schemeClr val="accent1">
                    <a:lumMod val="75000"/>
                  </a:schemeClr>
                </a:solidFill>
                <a:ea typeface="Lucida Sans Unicode" pitchFamily="34" charset="0"/>
              </a:rPr>
              <a:t>Période d’enquête : </a:t>
            </a:r>
            <a:r>
              <a:rPr lang="fr-FR" sz="2000" b="1" dirty="0">
                <a:solidFill>
                  <a:schemeClr val="accent1">
                    <a:lumMod val="75000"/>
                  </a:schemeClr>
                </a:solidFill>
              </a:rPr>
              <a:t>du 15 mai au 5 juillet</a:t>
            </a:r>
          </a:p>
        </p:txBody>
      </p:sp>
      <p:sp>
        <p:nvSpPr>
          <p:cNvPr id="3" name="Espace réservé du numéro de diapositive 2"/>
          <p:cNvSpPr>
            <a:spLocks noGrp="1"/>
          </p:cNvSpPr>
          <p:nvPr>
            <p:ph type="sldNum" idx="10"/>
          </p:nvPr>
        </p:nvSpPr>
        <p:spPr/>
        <p:txBody>
          <a:bodyPr/>
          <a:lstStyle/>
          <a:p>
            <a:pPr>
              <a:defRPr/>
            </a:pPr>
            <a:fld id="{1D0AE503-367D-41FE-B434-AD3E2B82076F}" type="slidenum">
              <a:rPr lang="en-GB" smtClean="0"/>
              <a:pPr>
                <a:defRPr/>
              </a:pPr>
              <a:t>1</a:t>
            </a:fld>
            <a:endParaRPr lang="en-GB"/>
          </a:p>
        </p:txBody>
      </p:sp>
      <p:pic>
        <p:nvPicPr>
          <p:cNvPr id="4" name="Image 3">
            <a:extLst>
              <a:ext uri="{FF2B5EF4-FFF2-40B4-BE49-F238E27FC236}">
                <a16:creationId xmlns:a16="http://schemas.microsoft.com/office/drawing/2014/main" id="{ABBBC558-50E7-4002-892B-BA848BF47419}"/>
              </a:ext>
            </a:extLst>
          </p:cNvPr>
          <p:cNvPicPr/>
          <p:nvPr/>
        </p:nvPicPr>
        <p:blipFill>
          <a:blip r:embed="rId2" cstate="print"/>
          <a:srcRect/>
          <a:stretch>
            <a:fillRect/>
          </a:stretch>
        </p:blipFill>
        <p:spPr bwMode="auto">
          <a:xfrm>
            <a:off x="3210335" y="93057"/>
            <a:ext cx="5752465" cy="1739900"/>
          </a:xfrm>
          <a:prstGeom prst="rect">
            <a:avLst/>
          </a:prstGeom>
          <a:noFill/>
          <a:ln w="9525">
            <a:noFill/>
            <a:miter lim="800000"/>
            <a:headEnd/>
            <a:tailEnd/>
          </a:ln>
        </p:spPr>
      </p:pic>
    </p:spTree>
    <p:extLst>
      <p:ext uri="{BB962C8B-B14F-4D97-AF65-F5344CB8AC3E}">
        <p14:creationId xmlns:p14="http://schemas.microsoft.com/office/powerpoint/2010/main" val="3044118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D911CE-F66E-432D-96CF-5FD4183FA507}"/>
              </a:ext>
            </a:extLst>
          </p:cNvPr>
          <p:cNvSpPr/>
          <p:nvPr/>
        </p:nvSpPr>
        <p:spPr>
          <a:xfrm>
            <a:off x="2905441" y="167031"/>
            <a:ext cx="6785113" cy="442044"/>
          </a:xfrm>
          <a:prstGeom prst="rect">
            <a:avLst/>
          </a:prstGeom>
        </p:spPr>
        <p:txBody>
          <a:bodyPr wrap="square">
            <a:spAutoFit/>
          </a:bodyPr>
          <a:lstStyle/>
          <a:p>
            <a:pPr algn="ctr">
              <a:lnSpc>
                <a:spcPct val="139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u="sng" dirty="0">
                <a:solidFill>
                  <a:schemeClr val="accent1">
                    <a:lumMod val="75000"/>
                  </a:schemeClr>
                </a:solidFill>
                <a:latin typeface="Calibri" pitchFamily="34" charset="0"/>
              </a:rPr>
              <a:t>OBSERVATOIRE DE L’EMPLOI 2017 ENQUÊTE REALISÉE PAR INGENIA</a:t>
            </a:r>
            <a:endParaRPr lang="fr-FR" b="1" u="sng" dirty="0">
              <a:solidFill>
                <a:schemeClr val="accent1">
                  <a:lumMod val="75000"/>
                </a:schemeClr>
              </a:solidFill>
              <a:latin typeface="Calibri" pitchFamily="34" charset="0"/>
            </a:endParaRPr>
          </a:p>
        </p:txBody>
      </p:sp>
      <p:pic>
        <p:nvPicPr>
          <p:cNvPr id="3" name="Image 2">
            <a:extLst>
              <a:ext uri="{FF2B5EF4-FFF2-40B4-BE49-F238E27FC236}">
                <a16:creationId xmlns:a16="http://schemas.microsoft.com/office/drawing/2014/main" id="{570EDA5D-B8EB-42EF-85DB-4ACC0A09C609}"/>
              </a:ext>
            </a:extLst>
          </p:cNvPr>
          <p:cNvPicPr/>
          <p:nvPr/>
        </p:nvPicPr>
        <p:blipFill>
          <a:blip r:embed="rId2" cstate="print"/>
          <a:srcRect/>
          <a:stretch>
            <a:fillRect/>
          </a:stretch>
        </p:blipFill>
        <p:spPr bwMode="auto">
          <a:xfrm>
            <a:off x="629187" y="182222"/>
            <a:ext cx="1322070" cy="476250"/>
          </a:xfrm>
          <a:prstGeom prst="rect">
            <a:avLst/>
          </a:prstGeom>
          <a:noFill/>
          <a:ln w="9525">
            <a:noFill/>
            <a:miter lim="800000"/>
            <a:headEnd/>
            <a:tailEnd/>
          </a:ln>
        </p:spPr>
      </p:pic>
      <p:sp>
        <p:nvSpPr>
          <p:cNvPr id="4" name="Rectangle 3">
            <a:extLst>
              <a:ext uri="{FF2B5EF4-FFF2-40B4-BE49-F238E27FC236}">
                <a16:creationId xmlns:a16="http://schemas.microsoft.com/office/drawing/2014/main" id="{4587CE06-6DE7-4925-85F1-384F7FE385B9}"/>
              </a:ext>
            </a:extLst>
          </p:cNvPr>
          <p:cNvSpPr/>
          <p:nvPr/>
        </p:nvSpPr>
        <p:spPr>
          <a:xfrm>
            <a:off x="0" y="977184"/>
            <a:ext cx="6334539" cy="334002"/>
          </a:xfrm>
          <a:prstGeom prst="rect">
            <a:avLst/>
          </a:prstGeom>
        </p:spPr>
        <p:txBody>
          <a:bodyPr wrap="square">
            <a:spAutoFit/>
          </a:bodyPr>
          <a:lstStyle/>
          <a:p>
            <a:pPr marL="320675" indent="-319088" algn="ctr">
              <a:lnSpc>
                <a:spcPct val="87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n-GB" b="1" u="sng" dirty="0">
                <a:solidFill>
                  <a:srgbClr val="00B050"/>
                </a:solidFill>
              </a:rPr>
              <a:t>QUELLE EST LA NATURE DE VOTRE CONTRAT ?</a:t>
            </a:r>
          </a:p>
        </p:txBody>
      </p:sp>
      <p:sp>
        <p:nvSpPr>
          <p:cNvPr id="7" name="Rectangle 6">
            <a:extLst>
              <a:ext uri="{FF2B5EF4-FFF2-40B4-BE49-F238E27FC236}">
                <a16:creationId xmlns:a16="http://schemas.microsoft.com/office/drawing/2014/main" id="{BBF03773-D1B5-497C-8685-56455FEB25D9}"/>
              </a:ext>
            </a:extLst>
          </p:cNvPr>
          <p:cNvSpPr/>
          <p:nvPr/>
        </p:nvSpPr>
        <p:spPr>
          <a:xfrm>
            <a:off x="5811906" y="955444"/>
            <a:ext cx="6056244" cy="651910"/>
          </a:xfrm>
          <a:prstGeom prst="rect">
            <a:avLst/>
          </a:prstGeom>
        </p:spPr>
        <p:txBody>
          <a:bodyPr wrap="square">
            <a:spAutoFit/>
          </a:bodyPr>
          <a:lstStyle/>
          <a:p>
            <a:pPr marL="320675" indent="-319088" algn="ctr">
              <a:lnSpc>
                <a:spcPct val="87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u="sng" dirty="0">
                <a:solidFill>
                  <a:srgbClr val="00B050"/>
                </a:solidFill>
              </a:rPr>
              <a:t>TEMPS DE TRAVAIL        </a:t>
            </a:r>
          </a:p>
          <a:p>
            <a:pPr marL="320675" indent="-319088" algn="ctr">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endParaRPr lang="en-GB" b="1" i="1" dirty="0">
              <a:solidFill>
                <a:srgbClr val="990000"/>
              </a:solidFill>
            </a:endParaRPr>
          </a:p>
        </p:txBody>
      </p:sp>
      <p:pic>
        <p:nvPicPr>
          <p:cNvPr id="8" name="Picture 2">
            <a:extLst>
              <a:ext uri="{FF2B5EF4-FFF2-40B4-BE49-F238E27FC236}">
                <a16:creationId xmlns:a16="http://schemas.microsoft.com/office/drawing/2014/main" id="{DBB41C9C-F3CB-45C7-8A9C-2A59C8E4C9B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60243" y="4201506"/>
            <a:ext cx="3748592" cy="2154844"/>
          </a:xfrm>
          <a:prstGeom prst="rect">
            <a:avLst/>
          </a:prstGeom>
        </p:spPr>
      </p:pic>
      <p:sp>
        <p:nvSpPr>
          <p:cNvPr id="10" name="Rectangle 9">
            <a:extLst>
              <a:ext uri="{FF2B5EF4-FFF2-40B4-BE49-F238E27FC236}">
                <a16:creationId xmlns:a16="http://schemas.microsoft.com/office/drawing/2014/main" id="{5F1DB007-6D61-460D-BF6E-9FAD2B3D910E}"/>
              </a:ext>
            </a:extLst>
          </p:cNvPr>
          <p:cNvSpPr/>
          <p:nvPr/>
        </p:nvSpPr>
        <p:spPr>
          <a:xfrm>
            <a:off x="4460243" y="6460137"/>
            <a:ext cx="3817553" cy="230832"/>
          </a:xfrm>
          <a:prstGeom prst="rect">
            <a:avLst/>
          </a:prstGeom>
        </p:spPr>
        <p:txBody>
          <a:bodyPr wrap="square">
            <a:spAutoFit/>
          </a:bodyPr>
          <a:lstStyle/>
          <a:p>
            <a:pPr algn="ctr">
              <a:lnSpc>
                <a:spcPct val="100000"/>
              </a:lnSpc>
            </a:pPr>
            <a:r>
              <a:rPr lang="fr-FR" sz="900" dirty="0"/>
              <a:t>Répartition du temps de travail pour les temps partiels (</a:t>
            </a:r>
            <a:r>
              <a:rPr lang="fr-FR" sz="900" i="1" dirty="0"/>
              <a:t>89 personnes)</a:t>
            </a:r>
            <a:endParaRPr lang="en-US" sz="900" i="1" dirty="0"/>
          </a:p>
        </p:txBody>
      </p:sp>
      <p:sp>
        <p:nvSpPr>
          <p:cNvPr id="5" name="Espace réservé du numéro de diapositive 4">
            <a:extLst>
              <a:ext uri="{FF2B5EF4-FFF2-40B4-BE49-F238E27FC236}">
                <a16:creationId xmlns:a16="http://schemas.microsoft.com/office/drawing/2014/main" id="{AC717A64-6771-42D6-AE37-29F1F8D98D7D}"/>
              </a:ext>
            </a:extLst>
          </p:cNvPr>
          <p:cNvSpPr>
            <a:spLocks noGrp="1"/>
          </p:cNvSpPr>
          <p:nvPr>
            <p:ph type="sldNum" sz="quarter" idx="12"/>
          </p:nvPr>
        </p:nvSpPr>
        <p:spPr/>
        <p:txBody>
          <a:bodyPr/>
          <a:lstStyle/>
          <a:p>
            <a:fld id="{CA131623-9051-4793-8AE4-C028931CE291}" type="slidenum">
              <a:rPr lang="fr-FR" smtClean="0"/>
              <a:t>10</a:t>
            </a:fld>
            <a:endParaRPr lang="fr-FR"/>
          </a:p>
        </p:txBody>
      </p:sp>
      <p:graphicFrame>
        <p:nvGraphicFramePr>
          <p:cNvPr id="13" name="Graphique 12">
            <a:extLst>
              <a:ext uri="{FF2B5EF4-FFF2-40B4-BE49-F238E27FC236}">
                <a16:creationId xmlns:a16="http://schemas.microsoft.com/office/drawing/2014/main" id="{0CA43A37-6FC7-49ED-8EDC-F6CD9C56B865}"/>
              </a:ext>
            </a:extLst>
          </p:cNvPr>
          <p:cNvGraphicFramePr>
            <a:graphicFrameLocks/>
          </p:cNvGraphicFramePr>
          <p:nvPr>
            <p:extLst>
              <p:ext uri="{D42A27DB-BD31-4B8C-83A1-F6EECF244321}">
                <p14:modId xmlns:p14="http://schemas.microsoft.com/office/powerpoint/2010/main" val="2681597822"/>
              </p:ext>
            </p:extLst>
          </p:nvPr>
        </p:nvGraphicFramePr>
        <p:xfrm>
          <a:off x="6096000" y="1326394"/>
          <a:ext cx="5772150" cy="37313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aphique 13">
            <a:extLst>
              <a:ext uri="{FF2B5EF4-FFF2-40B4-BE49-F238E27FC236}">
                <a16:creationId xmlns:a16="http://schemas.microsoft.com/office/drawing/2014/main" id="{B519E09C-5770-4E92-A203-9F4E639F5E4C}"/>
              </a:ext>
            </a:extLst>
          </p:cNvPr>
          <p:cNvGraphicFramePr>
            <a:graphicFrameLocks/>
          </p:cNvGraphicFramePr>
          <p:nvPr>
            <p:extLst>
              <p:ext uri="{D42A27DB-BD31-4B8C-83A1-F6EECF244321}">
                <p14:modId xmlns:p14="http://schemas.microsoft.com/office/powerpoint/2010/main" val="3456584896"/>
              </p:ext>
            </p:extLst>
          </p:nvPr>
        </p:nvGraphicFramePr>
        <p:xfrm>
          <a:off x="94431" y="1402995"/>
          <a:ext cx="5930131" cy="325656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1297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594F56-626F-45C9-B51B-474E9ABDA568}"/>
              </a:ext>
            </a:extLst>
          </p:cNvPr>
          <p:cNvSpPr/>
          <p:nvPr/>
        </p:nvSpPr>
        <p:spPr>
          <a:xfrm>
            <a:off x="2955235" y="163915"/>
            <a:ext cx="6785113" cy="442044"/>
          </a:xfrm>
          <a:prstGeom prst="rect">
            <a:avLst/>
          </a:prstGeom>
        </p:spPr>
        <p:txBody>
          <a:bodyPr wrap="square">
            <a:spAutoFit/>
          </a:bodyPr>
          <a:lstStyle/>
          <a:p>
            <a:pPr algn="ctr">
              <a:lnSpc>
                <a:spcPct val="139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u="sng" dirty="0">
                <a:solidFill>
                  <a:schemeClr val="accent1">
                    <a:lumMod val="75000"/>
                  </a:schemeClr>
                </a:solidFill>
                <a:latin typeface="Calibri" pitchFamily="34" charset="0"/>
              </a:rPr>
              <a:t>OBSERVATOIRE DE L’EMPLOI 2017 ENQUÊTE REALISÉE PAR INGENIA</a:t>
            </a:r>
            <a:endParaRPr lang="fr-FR" b="1" u="sng" dirty="0">
              <a:solidFill>
                <a:schemeClr val="accent1">
                  <a:lumMod val="75000"/>
                </a:schemeClr>
              </a:solidFill>
              <a:latin typeface="Calibri" pitchFamily="34" charset="0"/>
            </a:endParaRPr>
          </a:p>
        </p:txBody>
      </p:sp>
      <p:pic>
        <p:nvPicPr>
          <p:cNvPr id="4" name="Image 3">
            <a:extLst>
              <a:ext uri="{FF2B5EF4-FFF2-40B4-BE49-F238E27FC236}">
                <a16:creationId xmlns:a16="http://schemas.microsoft.com/office/drawing/2014/main" id="{AC74C703-6A0E-42C8-B5AF-BD1F14D5E821}"/>
              </a:ext>
            </a:extLst>
          </p:cNvPr>
          <p:cNvPicPr/>
          <p:nvPr/>
        </p:nvPicPr>
        <p:blipFill>
          <a:blip r:embed="rId2" cstate="print"/>
          <a:srcRect/>
          <a:stretch>
            <a:fillRect/>
          </a:stretch>
        </p:blipFill>
        <p:spPr bwMode="auto">
          <a:xfrm>
            <a:off x="642731" y="184268"/>
            <a:ext cx="1322070" cy="476250"/>
          </a:xfrm>
          <a:prstGeom prst="rect">
            <a:avLst/>
          </a:prstGeom>
          <a:noFill/>
          <a:ln w="9525">
            <a:noFill/>
            <a:miter lim="800000"/>
            <a:headEnd/>
            <a:tailEnd/>
          </a:ln>
        </p:spPr>
      </p:pic>
      <p:sp>
        <p:nvSpPr>
          <p:cNvPr id="5" name="Rectangle 4">
            <a:extLst>
              <a:ext uri="{FF2B5EF4-FFF2-40B4-BE49-F238E27FC236}">
                <a16:creationId xmlns:a16="http://schemas.microsoft.com/office/drawing/2014/main" id="{73B552D1-EA7D-454E-879E-8BC8D16EF53D}"/>
              </a:ext>
            </a:extLst>
          </p:cNvPr>
          <p:cNvSpPr/>
          <p:nvPr/>
        </p:nvSpPr>
        <p:spPr>
          <a:xfrm>
            <a:off x="156126" y="1480072"/>
            <a:ext cx="8753062" cy="3551100"/>
          </a:xfrm>
          <a:prstGeom prst="rect">
            <a:avLst/>
          </a:prstGeom>
        </p:spPr>
        <p:txBody>
          <a:bodyPr wrap="square">
            <a:spAutoFit/>
          </a:bodyPr>
          <a:lstStyle/>
          <a:p>
            <a:pPr marL="320675" indent="-319088">
              <a:lnSpc>
                <a:spcPct val="87000"/>
              </a:lnSpc>
              <a:spcBef>
                <a:spcPts val="9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rgbClr val="C00000"/>
                </a:solidFill>
              </a:rPr>
              <a:t>						</a:t>
            </a:r>
            <a:endParaRPr lang="en-GB" sz="2000" b="1" i="1" dirty="0">
              <a:solidFill>
                <a:srgbClr val="C00000"/>
              </a:solidFill>
            </a:endParaRPr>
          </a:p>
          <a:p>
            <a:pPr marL="320675" indent="-319088">
              <a:lnSpc>
                <a:spcPct val="87000"/>
              </a:lnSpc>
              <a:spcBef>
                <a:spcPts val="700"/>
              </a:spcBef>
              <a:buClrTx/>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rgbClr val="000099"/>
                </a:solidFill>
              </a:rPr>
              <a:t>	</a:t>
            </a:r>
            <a:r>
              <a:rPr lang="en-GB" sz="2000" b="1" dirty="0">
                <a:solidFill>
                  <a:schemeClr val="bg1">
                    <a:lumMod val="50000"/>
                  </a:schemeClr>
                </a:solidFill>
              </a:rPr>
              <a:t>AQUITAINE-MIDI PYRENNEE              16 %    (8)</a:t>
            </a:r>
          </a:p>
          <a:p>
            <a:pPr marL="320675" indent="-319088">
              <a:lnSpc>
                <a:spcPct val="87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BRETAGNE-PAYS DE LA LOIRE    	   15 %  (10)</a:t>
            </a:r>
          </a:p>
          <a:p>
            <a:pPr marL="320675" indent="-319088">
              <a:lnSpc>
                <a:spcPct val="87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RHÔNE ALPES			                   11 %  (13) </a:t>
            </a:r>
          </a:p>
          <a:p>
            <a:pPr marL="320675" indent="-319088">
              <a:lnSpc>
                <a:spcPct val="87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ÎLE DE FRANCE                                         9 %    (9)</a:t>
            </a:r>
          </a:p>
          <a:p>
            <a:pPr marL="320675" indent="-319088">
              <a:lnSpc>
                <a:spcPct val="87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NORD-PAS de CALAIS                             8 %    (9)</a:t>
            </a:r>
          </a:p>
          <a:p>
            <a:pPr marL="320675" indent="-319088">
              <a:lnSpc>
                <a:spcPct val="87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ÉTRANGER                                                9 %    (9)             </a:t>
            </a:r>
          </a:p>
          <a:p>
            <a:pPr marL="320675" indent="-319088">
              <a:lnSpc>
                <a:spcPct val="87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rgbClr val="000099"/>
                </a:solidFill>
              </a:rPr>
              <a:t>                               </a:t>
            </a:r>
            <a:r>
              <a:rPr lang="en-GB" sz="2000" b="1" i="1" dirty="0">
                <a:solidFill>
                  <a:srgbClr val="C00000"/>
                </a:solidFill>
              </a:rPr>
              <a:t>Ensemble</a:t>
            </a:r>
            <a:r>
              <a:rPr lang="en-GB" sz="2000" b="1" dirty="0">
                <a:solidFill>
                  <a:srgbClr val="C00000"/>
                </a:solidFill>
              </a:rPr>
              <a:t>                       68 %  (65)   </a:t>
            </a:r>
          </a:p>
          <a:p>
            <a:pPr marL="320675" indent="-319088">
              <a:lnSpc>
                <a:spcPct val="87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rgbClr val="00B050"/>
                </a:solidFill>
              </a:rPr>
              <a:t>            </a:t>
            </a:r>
            <a:endParaRPr lang="en-GB" sz="2000" b="1" dirty="0">
              <a:solidFill>
                <a:srgbClr val="003366"/>
              </a:solidFill>
            </a:endParaRPr>
          </a:p>
          <a:p>
            <a:pPr marL="320675" indent="-319088">
              <a:lnSpc>
                <a:spcPct val="87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i="1" dirty="0" err="1">
                <a:solidFill>
                  <a:srgbClr val="990000"/>
                </a:solidFill>
              </a:rPr>
              <a:t>L’international</a:t>
            </a:r>
            <a:r>
              <a:rPr lang="en-GB" b="1" i="1" dirty="0">
                <a:solidFill>
                  <a:srgbClr val="990000"/>
                </a:solidFill>
              </a:rPr>
              <a:t> </a:t>
            </a:r>
            <a:r>
              <a:rPr lang="en-GB" b="1" i="1" dirty="0" err="1">
                <a:solidFill>
                  <a:srgbClr val="990000"/>
                </a:solidFill>
              </a:rPr>
              <a:t>est</a:t>
            </a:r>
            <a:r>
              <a:rPr lang="en-GB" b="1" i="1" dirty="0">
                <a:solidFill>
                  <a:srgbClr val="990000"/>
                </a:solidFill>
              </a:rPr>
              <a:t> stable, 5 </a:t>
            </a:r>
            <a:r>
              <a:rPr lang="en-GB" b="1" i="1" dirty="0" err="1">
                <a:solidFill>
                  <a:srgbClr val="990000"/>
                </a:solidFill>
              </a:rPr>
              <a:t>régions</a:t>
            </a:r>
            <a:r>
              <a:rPr lang="en-GB" b="1" i="1" dirty="0">
                <a:solidFill>
                  <a:srgbClr val="990000"/>
                </a:solidFill>
              </a:rPr>
              <a:t> </a:t>
            </a:r>
            <a:r>
              <a:rPr lang="en-GB" b="1" i="1" dirty="0" err="1">
                <a:solidFill>
                  <a:srgbClr val="990000"/>
                </a:solidFill>
              </a:rPr>
              <a:t>françaises</a:t>
            </a:r>
            <a:r>
              <a:rPr lang="en-GB" b="1" i="1" dirty="0">
                <a:solidFill>
                  <a:srgbClr val="990000"/>
                </a:solidFill>
              </a:rPr>
              <a:t> </a:t>
            </a:r>
            <a:r>
              <a:rPr lang="en-GB" b="1" i="1" dirty="0" err="1">
                <a:solidFill>
                  <a:srgbClr val="990000"/>
                </a:solidFill>
              </a:rPr>
              <a:t>concentrent</a:t>
            </a:r>
            <a:r>
              <a:rPr lang="en-GB" b="1" i="1" dirty="0">
                <a:solidFill>
                  <a:srgbClr val="990000"/>
                </a:solidFill>
              </a:rPr>
              <a:t>  </a:t>
            </a:r>
            <a:r>
              <a:rPr lang="en-GB" b="1" i="1" dirty="0" err="1">
                <a:solidFill>
                  <a:srgbClr val="990000"/>
                </a:solidFill>
              </a:rPr>
              <a:t>près</a:t>
            </a:r>
            <a:r>
              <a:rPr lang="en-GB" b="1" i="1" dirty="0">
                <a:solidFill>
                  <a:srgbClr val="990000"/>
                </a:solidFill>
              </a:rPr>
              <a:t> de 60 % des </a:t>
            </a:r>
            <a:r>
              <a:rPr lang="en-GB" b="1" i="1" dirty="0" err="1">
                <a:solidFill>
                  <a:srgbClr val="990000"/>
                </a:solidFill>
              </a:rPr>
              <a:t>Ingénieurs</a:t>
            </a:r>
            <a:r>
              <a:rPr lang="en-GB" b="1" i="1" dirty="0">
                <a:solidFill>
                  <a:srgbClr val="990000"/>
                </a:solidFill>
              </a:rPr>
              <a:t>.</a:t>
            </a:r>
          </a:p>
        </p:txBody>
      </p:sp>
      <p:pic>
        <p:nvPicPr>
          <p:cNvPr id="6" name="Picture 1">
            <a:extLst>
              <a:ext uri="{FF2B5EF4-FFF2-40B4-BE49-F238E27FC236}">
                <a16:creationId xmlns:a16="http://schemas.microsoft.com/office/drawing/2014/main" id="{0BB458B7-DB7B-4A86-8D98-B51F7FEC2F35}"/>
              </a:ext>
            </a:extLst>
          </p:cNvPr>
          <p:cNvPicPr>
            <a:picLocks noChangeAspect="1"/>
          </p:cNvPicPr>
          <p:nvPr/>
        </p:nvPicPr>
        <p:blipFill rotWithShape="1">
          <a:blip r:embed="rId3">
            <a:clrChange>
              <a:clrFrom>
                <a:srgbClr val="FFFFFF"/>
              </a:clrFrom>
              <a:clrTo>
                <a:srgbClr val="FFFFFF">
                  <a:alpha val="0"/>
                </a:srgbClr>
              </a:clrTo>
            </a:clrChange>
          </a:blip>
          <a:srcRect l="16954" t="4661" r="19621" b="12605"/>
          <a:stretch/>
        </p:blipFill>
        <p:spPr>
          <a:xfrm>
            <a:off x="7301947" y="697189"/>
            <a:ext cx="4876800" cy="4333983"/>
          </a:xfrm>
          <a:prstGeom prst="round2DiagRect">
            <a:avLst/>
          </a:prstGeom>
        </p:spPr>
      </p:pic>
      <p:pic>
        <p:nvPicPr>
          <p:cNvPr id="7" name="Picture 3">
            <a:extLst>
              <a:ext uri="{FF2B5EF4-FFF2-40B4-BE49-F238E27FC236}">
                <a16:creationId xmlns:a16="http://schemas.microsoft.com/office/drawing/2014/main" id="{0B05A6D9-4279-4846-8356-DA32F1A2B965}"/>
              </a:ext>
            </a:extLst>
          </p:cNvPr>
          <p:cNvPicPr>
            <a:picLocks noChangeAspect="1"/>
          </p:cNvPicPr>
          <p:nvPr/>
        </p:nvPicPr>
        <p:blipFill>
          <a:blip r:embed="rId4"/>
          <a:stretch>
            <a:fillRect/>
          </a:stretch>
        </p:blipFill>
        <p:spPr>
          <a:xfrm>
            <a:off x="8991114" y="5422407"/>
            <a:ext cx="1498467" cy="1116505"/>
          </a:xfrm>
          <a:prstGeom prst="rect">
            <a:avLst/>
          </a:prstGeom>
        </p:spPr>
      </p:pic>
      <p:sp>
        <p:nvSpPr>
          <p:cNvPr id="9" name="Rectangle 8">
            <a:extLst>
              <a:ext uri="{FF2B5EF4-FFF2-40B4-BE49-F238E27FC236}">
                <a16:creationId xmlns:a16="http://schemas.microsoft.com/office/drawing/2014/main" id="{19CCEA0D-7B39-409B-B749-B620017D2B93}"/>
              </a:ext>
            </a:extLst>
          </p:cNvPr>
          <p:cNvSpPr/>
          <p:nvPr/>
        </p:nvSpPr>
        <p:spPr>
          <a:xfrm>
            <a:off x="-175105" y="5422407"/>
            <a:ext cx="6751984" cy="1035540"/>
          </a:xfrm>
          <a:prstGeom prst="rect">
            <a:avLst/>
          </a:prstGeom>
        </p:spPr>
        <p:txBody>
          <a:bodyPr wrap="square">
            <a:spAutoFit/>
          </a:bodyPr>
          <a:lstStyle/>
          <a:p>
            <a:pPr marL="320675" indent="-319088" algn="ctr">
              <a:lnSpc>
                <a:spcPct val="87000"/>
              </a:lnSpc>
              <a:spcBef>
                <a:spcPts val="8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u="sng" dirty="0">
                <a:solidFill>
                  <a:srgbClr val="00B050"/>
                </a:solidFill>
              </a:rPr>
              <a:t>DOMICILE &amp; LIEU DE TRAVAIL</a:t>
            </a:r>
          </a:p>
          <a:p>
            <a:pPr marL="320675" indent="-319088" algn="ctr">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Distance &gt; 100 km :       8,3 %  (9)                  </a:t>
            </a:r>
          </a:p>
          <a:p>
            <a:pPr marL="320675" indent="-319088" algn="ctr">
              <a:lnSpc>
                <a:spcPct val="87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i="1" dirty="0" err="1">
                <a:solidFill>
                  <a:srgbClr val="990000"/>
                </a:solidFill>
              </a:rPr>
              <a:t>Très</a:t>
            </a:r>
            <a:r>
              <a:rPr lang="en-GB" b="1" i="1" dirty="0">
                <a:solidFill>
                  <a:srgbClr val="990000"/>
                </a:solidFill>
              </a:rPr>
              <a:t> </a:t>
            </a:r>
            <a:r>
              <a:rPr lang="en-GB" b="1" i="1" dirty="0" err="1">
                <a:solidFill>
                  <a:srgbClr val="990000"/>
                </a:solidFill>
              </a:rPr>
              <a:t>peu</a:t>
            </a:r>
            <a:r>
              <a:rPr lang="en-GB" b="1" i="1" dirty="0">
                <a:solidFill>
                  <a:srgbClr val="990000"/>
                </a:solidFill>
              </a:rPr>
              <a:t> de migrations </a:t>
            </a:r>
            <a:r>
              <a:rPr lang="en-GB" b="1" i="1" dirty="0" err="1">
                <a:solidFill>
                  <a:srgbClr val="990000"/>
                </a:solidFill>
              </a:rPr>
              <a:t>alternantes</a:t>
            </a:r>
            <a:r>
              <a:rPr lang="en-GB" b="1" i="1" dirty="0">
                <a:solidFill>
                  <a:srgbClr val="990000"/>
                </a:solidFill>
              </a:rPr>
              <a:t> sur de </a:t>
            </a:r>
            <a:r>
              <a:rPr lang="en-GB" b="1" i="1" dirty="0" err="1">
                <a:solidFill>
                  <a:srgbClr val="990000"/>
                </a:solidFill>
              </a:rPr>
              <a:t>grandes</a:t>
            </a:r>
            <a:r>
              <a:rPr lang="en-GB" b="1" i="1" dirty="0">
                <a:solidFill>
                  <a:srgbClr val="990000"/>
                </a:solidFill>
              </a:rPr>
              <a:t> distances. </a:t>
            </a:r>
          </a:p>
        </p:txBody>
      </p:sp>
      <p:sp>
        <p:nvSpPr>
          <p:cNvPr id="2" name="Espace réservé du numéro de diapositive 1">
            <a:extLst>
              <a:ext uri="{FF2B5EF4-FFF2-40B4-BE49-F238E27FC236}">
                <a16:creationId xmlns:a16="http://schemas.microsoft.com/office/drawing/2014/main" id="{E495AFB8-3485-4FE9-85BF-992DDAB4520D}"/>
              </a:ext>
            </a:extLst>
          </p:cNvPr>
          <p:cNvSpPr>
            <a:spLocks noGrp="1"/>
          </p:cNvSpPr>
          <p:nvPr>
            <p:ph type="sldNum" sz="quarter" idx="12"/>
          </p:nvPr>
        </p:nvSpPr>
        <p:spPr/>
        <p:txBody>
          <a:bodyPr/>
          <a:lstStyle/>
          <a:p>
            <a:fld id="{CA131623-9051-4793-8AE4-C028931CE291}" type="slidenum">
              <a:rPr lang="fr-FR" smtClean="0"/>
              <a:t>11</a:t>
            </a:fld>
            <a:endParaRPr lang="fr-FR"/>
          </a:p>
        </p:txBody>
      </p:sp>
      <p:sp>
        <p:nvSpPr>
          <p:cNvPr id="8" name="Rectangle 7">
            <a:extLst>
              <a:ext uri="{FF2B5EF4-FFF2-40B4-BE49-F238E27FC236}">
                <a16:creationId xmlns:a16="http://schemas.microsoft.com/office/drawing/2014/main" id="{7823DB10-C525-4AE9-B428-19BB01219EC9}"/>
              </a:ext>
            </a:extLst>
          </p:cNvPr>
          <p:cNvSpPr/>
          <p:nvPr/>
        </p:nvSpPr>
        <p:spPr>
          <a:xfrm>
            <a:off x="5213611" y="830546"/>
            <a:ext cx="1764778" cy="333296"/>
          </a:xfrm>
          <a:prstGeom prst="rect">
            <a:avLst/>
          </a:prstGeom>
        </p:spPr>
        <p:txBody>
          <a:bodyPr wrap="none">
            <a:spAutoFit/>
          </a:bodyPr>
          <a:lstStyle/>
          <a:p>
            <a:pPr marL="320675" indent="-319088">
              <a:lnSpc>
                <a:spcPct val="87000"/>
              </a:lnSpc>
              <a:spcBef>
                <a:spcPts val="9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u="sng" dirty="0">
                <a:solidFill>
                  <a:srgbClr val="00B050"/>
                </a:solidFill>
              </a:rPr>
              <a:t>LIEU DE TRAVAIL</a:t>
            </a:r>
          </a:p>
        </p:txBody>
      </p:sp>
    </p:spTree>
    <p:extLst>
      <p:ext uri="{BB962C8B-B14F-4D97-AF65-F5344CB8AC3E}">
        <p14:creationId xmlns:p14="http://schemas.microsoft.com/office/powerpoint/2010/main" val="1127592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624F84-3EF1-4514-A9F2-A04C39089644}"/>
              </a:ext>
            </a:extLst>
          </p:cNvPr>
          <p:cNvSpPr/>
          <p:nvPr/>
        </p:nvSpPr>
        <p:spPr>
          <a:xfrm>
            <a:off x="2935356" y="16052"/>
            <a:ext cx="6785113" cy="442044"/>
          </a:xfrm>
          <a:prstGeom prst="rect">
            <a:avLst/>
          </a:prstGeom>
        </p:spPr>
        <p:txBody>
          <a:bodyPr wrap="square">
            <a:spAutoFit/>
          </a:bodyPr>
          <a:lstStyle/>
          <a:p>
            <a:pPr algn="ctr">
              <a:lnSpc>
                <a:spcPct val="139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u="sng" dirty="0">
                <a:solidFill>
                  <a:schemeClr val="accent1">
                    <a:lumMod val="75000"/>
                  </a:schemeClr>
                </a:solidFill>
                <a:latin typeface="Calibri" pitchFamily="34" charset="0"/>
              </a:rPr>
              <a:t>OBSERVATOIRE DE L’EMPLOI 2017 ENQUÊTE REALISÉE PAR INGENIA</a:t>
            </a:r>
            <a:endParaRPr lang="fr-FR" b="1" u="sng" dirty="0">
              <a:solidFill>
                <a:schemeClr val="accent1">
                  <a:lumMod val="75000"/>
                </a:schemeClr>
              </a:solidFill>
              <a:latin typeface="Calibri" pitchFamily="34" charset="0"/>
            </a:endParaRPr>
          </a:p>
        </p:txBody>
      </p:sp>
      <p:pic>
        <p:nvPicPr>
          <p:cNvPr id="3" name="Image 2">
            <a:extLst>
              <a:ext uri="{FF2B5EF4-FFF2-40B4-BE49-F238E27FC236}">
                <a16:creationId xmlns:a16="http://schemas.microsoft.com/office/drawing/2014/main" id="{3C7E2FC3-6952-4D66-B330-A5B64753CCDA}"/>
              </a:ext>
            </a:extLst>
          </p:cNvPr>
          <p:cNvPicPr/>
          <p:nvPr/>
        </p:nvPicPr>
        <p:blipFill>
          <a:blip r:embed="rId2" cstate="print"/>
          <a:srcRect/>
          <a:stretch>
            <a:fillRect/>
          </a:stretch>
        </p:blipFill>
        <p:spPr bwMode="auto">
          <a:xfrm>
            <a:off x="611174" y="53042"/>
            <a:ext cx="1322070" cy="476250"/>
          </a:xfrm>
          <a:prstGeom prst="rect">
            <a:avLst/>
          </a:prstGeom>
          <a:noFill/>
          <a:ln w="9525">
            <a:noFill/>
            <a:miter lim="800000"/>
            <a:headEnd/>
            <a:tailEnd/>
          </a:ln>
        </p:spPr>
      </p:pic>
      <p:sp>
        <p:nvSpPr>
          <p:cNvPr id="4" name="Rectangle 3">
            <a:extLst>
              <a:ext uri="{FF2B5EF4-FFF2-40B4-BE49-F238E27FC236}">
                <a16:creationId xmlns:a16="http://schemas.microsoft.com/office/drawing/2014/main" id="{7AE0D425-97CB-4E2E-8E09-BFD4B27705AF}"/>
              </a:ext>
            </a:extLst>
          </p:cNvPr>
          <p:cNvSpPr/>
          <p:nvPr/>
        </p:nvSpPr>
        <p:spPr>
          <a:xfrm>
            <a:off x="278294" y="529292"/>
            <a:ext cx="11502887" cy="3696909"/>
          </a:xfrm>
          <a:prstGeom prst="rect">
            <a:avLst/>
          </a:prstGeom>
        </p:spPr>
        <p:txBody>
          <a:bodyPr wrap="square">
            <a:spAutoFit/>
          </a:bodyPr>
          <a:lstStyle/>
          <a:p>
            <a:pPr marL="320675" indent="-319088" algn="ctr">
              <a:lnSpc>
                <a:spcPct val="70000"/>
              </a:lnSpc>
              <a:spcBef>
                <a:spcPts val="35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rgbClr val="C00000"/>
                </a:solidFill>
              </a:rPr>
              <a:t>	</a:t>
            </a:r>
            <a:r>
              <a:rPr lang="en-GB" b="1" u="sng" dirty="0">
                <a:solidFill>
                  <a:srgbClr val="00B050"/>
                </a:solidFill>
              </a:rPr>
              <a:t>TAILLE DE VOTRE ENTREPRISE</a:t>
            </a:r>
          </a:p>
          <a:p>
            <a:pPr marL="320675" indent="-319088">
              <a:lnSpc>
                <a:spcPct val="70000"/>
              </a:lnSpc>
              <a:spcBef>
                <a:spcPts val="35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endParaRPr lang="en-GB" sz="500" b="1" dirty="0">
              <a:solidFill>
                <a:srgbClr val="006600"/>
              </a:solidFill>
            </a:endParaRPr>
          </a:p>
          <a:p>
            <a:pPr marL="320675" indent="-319088">
              <a:lnSpc>
                <a:spcPct val="70000"/>
              </a:lnSpc>
              <a:spcBef>
                <a:spcPts val="55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rgbClr val="006600"/>
                </a:solidFill>
              </a:rPr>
              <a:t>									</a:t>
            </a:r>
            <a:r>
              <a:rPr lang="en-GB" b="1" dirty="0" err="1">
                <a:solidFill>
                  <a:srgbClr val="006600"/>
                </a:solidFill>
              </a:rPr>
              <a:t>Unipersonnelle</a:t>
            </a:r>
            <a:r>
              <a:rPr lang="en-GB" b="1" dirty="0">
                <a:solidFill>
                  <a:srgbClr val="006600"/>
                </a:solidFill>
              </a:rPr>
              <a:t>                        4 %     (5) </a:t>
            </a:r>
          </a:p>
          <a:p>
            <a:pPr marL="320675" indent="-319088">
              <a:lnSpc>
                <a:spcPct val="70000"/>
              </a:lnSpc>
              <a:spcBef>
                <a:spcPts val="55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a:solidFill>
                  <a:srgbClr val="006600"/>
                </a:solidFill>
              </a:rPr>
              <a:t>									&lt; 10 </a:t>
            </a:r>
            <a:r>
              <a:rPr lang="en-GB" b="1" dirty="0" err="1">
                <a:solidFill>
                  <a:srgbClr val="006600"/>
                </a:solidFill>
              </a:rPr>
              <a:t>salariés</a:t>
            </a:r>
            <a:r>
              <a:rPr lang="en-GB" b="1" dirty="0">
                <a:solidFill>
                  <a:srgbClr val="006600"/>
                </a:solidFill>
              </a:rPr>
              <a:t>                           13 %   (13)                     </a:t>
            </a:r>
          </a:p>
          <a:p>
            <a:pPr marL="320675" indent="-319088">
              <a:lnSpc>
                <a:spcPct val="70000"/>
              </a:lnSpc>
              <a:spcBef>
                <a:spcPts val="55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a:solidFill>
                  <a:srgbClr val="006600"/>
                </a:solidFill>
              </a:rPr>
              <a:t>									10 à 19                                      5 %      (7)                       </a:t>
            </a:r>
          </a:p>
          <a:p>
            <a:pPr marL="320675" indent="-319088">
              <a:lnSpc>
                <a:spcPct val="70000"/>
              </a:lnSpc>
              <a:spcBef>
                <a:spcPts val="55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a:solidFill>
                  <a:srgbClr val="006600"/>
                </a:solidFill>
              </a:rPr>
              <a:t>									20 à 49                                    10 %      (8)</a:t>
            </a:r>
          </a:p>
          <a:p>
            <a:pPr marL="320675" indent="-319088">
              <a:lnSpc>
                <a:spcPct val="70000"/>
              </a:lnSpc>
              <a:spcBef>
                <a:spcPts val="55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500" b="1" dirty="0">
                <a:solidFill>
                  <a:srgbClr val="006600"/>
                </a:solidFill>
              </a:rPr>
              <a:t>                      </a:t>
            </a:r>
          </a:p>
          <a:p>
            <a:pPr marL="320675" indent="-319088">
              <a:lnSpc>
                <a:spcPct val="70000"/>
              </a:lnSpc>
              <a:spcBef>
                <a:spcPts val="55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a:solidFill>
                  <a:srgbClr val="000099"/>
                </a:solidFill>
              </a:rPr>
              <a:t>									50 à 99                                       8 %     (7)                                  </a:t>
            </a:r>
          </a:p>
          <a:p>
            <a:pPr marL="320675" indent="-319088">
              <a:lnSpc>
                <a:spcPct val="70000"/>
              </a:lnSpc>
              <a:spcBef>
                <a:spcPts val="55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a:solidFill>
                  <a:srgbClr val="000099"/>
                </a:solidFill>
              </a:rPr>
              <a:t>									100 à 249                                10 %   (12)                      </a:t>
            </a:r>
          </a:p>
          <a:p>
            <a:pPr marL="320675" indent="-319088">
              <a:lnSpc>
                <a:spcPct val="70000"/>
              </a:lnSpc>
              <a:spcBef>
                <a:spcPts val="55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a:solidFill>
                  <a:srgbClr val="000099"/>
                </a:solidFill>
              </a:rPr>
              <a:t>									250 à 499                                   8 %     (6)</a:t>
            </a:r>
          </a:p>
          <a:p>
            <a:pPr marL="320675" indent="-319088">
              <a:lnSpc>
                <a:spcPct val="70000"/>
              </a:lnSpc>
              <a:spcBef>
                <a:spcPts val="55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500" b="1" dirty="0">
                <a:solidFill>
                  <a:srgbClr val="000099"/>
                </a:solidFill>
              </a:rPr>
              <a:t>                                    </a:t>
            </a:r>
          </a:p>
          <a:p>
            <a:pPr marL="320675" indent="-319088">
              <a:lnSpc>
                <a:spcPct val="70000"/>
              </a:lnSpc>
              <a:spcBef>
                <a:spcPts val="55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a:solidFill>
                  <a:srgbClr val="333300"/>
                </a:solidFill>
              </a:rPr>
              <a:t>								</a:t>
            </a:r>
            <a:r>
              <a:rPr lang="en-GB" b="1" dirty="0">
                <a:solidFill>
                  <a:schemeClr val="bg1">
                    <a:lumMod val="50000"/>
                  </a:schemeClr>
                </a:solidFill>
              </a:rPr>
              <a:t>	500 à 1999                               11 %  (11)                     </a:t>
            </a:r>
          </a:p>
          <a:p>
            <a:pPr marL="320675" indent="-319088">
              <a:lnSpc>
                <a:spcPct val="70000"/>
              </a:lnSpc>
              <a:spcBef>
                <a:spcPts val="55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a:solidFill>
                  <a:schemeClr val="bg1">
                    <a:lumMod val="50000"/>
                  </a:schemeClr>
                </a:solidFill>
              </a:rPr>
              <a:t>									2000 et +                       	        30 %  (27)</a:t>
            </a:r>
          </a:p>
          <a:p>
            <a:pPr marL="320675" indent="-319088" algn="ctr">
              <a:lnSpc>
                <a:spcPct val="70000"/>
              </a:lnSpc>
              <a:spcBef>
                <a:spcPts val="55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endParaRPr lang="en-GB" b="1" dirty="0">
              <a:solidFill>
                <a:srgbClr val="333300"/>
              </a:solidFill>
            </a:endParaRPr>
          </a:p>
          <a:p>
            <a:pPr marL="320675" indent="-319088" algn="ctr">
              <a:lnSpc>
                <a:spcPct val="70000"/>
              </a:lnSpc>
              <a:spcBef>
                <a:spcPts val="55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a:solidFill>
                  <a:srgbClr val="990000"/>
                </a:solidFill>
              </a:rPr>
              <a:t>STABILITÉ ! </a:t>
            </a:r>
            <a:r>
              <a:rPr lang="en-GB" b="1" i="1" dirty="0">
                <a:solidFill>
                  <a:srgbClr val="990000"/>
                </a:solidFill>
              </a:rPr>
              <a:t>1/3 </a:t>
            </a:r>
            <a:r>
              <a:rPr lang="en-GB" b="1" i="1" dirty="0" err="1">
                <a:solidFill>
                  <a:srgbClr val="990000"/>
                </a:solidFill>
              </a:rPr>
              <a:t>travaillent</a:t>
            </a:r>
            <a:r>
              <a:rPr lang="en-GB" b="1" i="1" dirty="0">
                <a:solidFill>
                  <a:srgbClr val="990000"/>
                </a:solidFill>
              </a:rPr>
              <a:t> </a:t>
            </a:r>
            <a:r>
              <a:rPr lang="en-GB" b="1" i="1" dirty="0" err="1">
                <a:solidFill>
                  <a:srgbClr val="990000"/>
                </a:solidFill>
              </a:rPr>
              <a:t>dans</a:t>
            </a:r>
            <a:r>
              <a:rPr lang="en-GB" b="1" i="1" dirty="0">
                <a:solidFill>
                  <a:srgbClr val="990000"/>
                </a:solidFill>
              </a:rPr>
              <a:t> des </a:t>
            </a:r>
            <a:r>
              <a:rPr lang="en-GB" b="1" i="1" dirty="0" err="1">
                <a:solidFill>
                  <a:srgbClr val="990000"/>
                </a:solidFill>
              </a:rPr>
              <a:t>entreprises</a:t>
            </a:r>
            <a:r>
              <a:rPr lang="en-GB" b="1" i="1" dirty="0">
                <a:solidFill>
                  <a:srgbClr val="990000"/>
                </a:solidFill>
              </a:rPr>
              <a:t>  de - 50 salaries; 41% </a:t>
            </a:r>
            <a:r>
              <a:rPr lang="en-GB" b="1" i="1" dirty="0" err="1">
                <a:solidFill>
                  <a:srgbClr val="990000"/>
                </a:solidFill>
              </a:rPr>
              <a:t>dans</a:t>
            </a:r>
            <a:r>
              <a:rPr lang="en-GB" b="1" i="1" dirty="0">
                <a:solidFill>
                  <a:srgbClr val="990000"/>
                </a:solidFill>
              </a:rPr>
              <a:t> les </a:t>
            </a:r>
            <a:r>
              <a:rPr lang="en-GB" b="1" i="1" dirty="0" err="1">
                <a:solidFill>
                  <a:srgbClr val="990000"/>
                </a:solidFill>
              </a:rPr>
              <a:t>entreprises</a:t>
            </a:r>
            <a:r>
              <a:rPr lang="en-GB" b="1" i="1" dirty="0">
                <a:solidFill>
                  <a:srgbClr val="990000"/>
                </a:solidFill>
              </a:rPr>
              <a:t> de + 500 </a:t>
            </a:r>
            <a:r>
              <a:rPr lang="en-GB" b="1" i="1" dirty="0" err="1">
                <a:solidFill>
                  <a:srgbClr val="990000"/>
                </a:solidFill>
              </a:rPr>
              <a:t>salariés</a:t>
            </a:r>
            <a:endParaRPr lang="en-GB" b="1" i="1" dirty="0">
              <a:solidFill>
                <a:srgbClr val="990000"/>
              </a:solidFill>
            </a:endParaRPr>
          </a:p>
        </p:txBody>
      </p:sp>
      <p:sp>
        <p:nvSpPr>
          <p:cNvPr id="5" name="Rectangle 4">
            <a:extLst>
              <a:ext uri="{FF2B5EF4-FFF2-40B4-BE49-F238E27FC236}">
                <a16:creationId xmlns:a16="http://schemas.microsoft.com/office/drawing/2014/main" id="{DEAD8B9B-5D7E-4FAE-B7E4-A56E57D9AC8E}"/>
              </a:ext>
            </a:extLst>
          </p:cNvPr>
          <p:cNvSpPr/>
          <p:nvPr/>
        </p:nvSpPr>
        <p:spPr>
          <a:xfrm>
            <a:off x="2767821" y="4366984"/>
            <a:ext cx="7214379" cy="2354491"/>
          </a:xfrm>
          <a:prstGeom prst="rect">
            <a:avLst/>
          </a:prstGeom>
        </p:spPr>
        <p:txBody>
          <a:bodyPr wrap="square">
            <a:spAutoFit/>
          </a:bodyPr>
          <a:lstStyle/>
          <a:p>
            <a:pPr marL="320675" indent="-319088" algn="ctr">
              <a:lnSpc>
                <a:spcPct val="70000"/>
              </a:lnSpc>
              <a:spcBef>
                <a:spcPts val="625"/>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u="sng" dirty="0">
                <a:solidFill>
                  <a:srgbClr val="00B050"/>
                </a:solidFill>
              </a:rPr>
              <a:t>RAYONNEMENT DE L’ENTREPRISE</a:t>
            </a:r>
            <a:r>
              <a:rPr lang="en-GB" sz="2000" b="1" dirty="0">
                <a:solidFill>
                  <a:srgbClr val="000099"/>
                </a:solidFill>
              </a:rPr>
              <a:t>	</a:t>
            </a:r>
          </a:p>
          <a:p>
            <a:pPr marL="320675" indent="-319088" algn="ctr">
              <a:lnSpc>
                <a:spcPct val="70000"/>
              </a:lnSpc>
              <a:spcBef>
                <a:spcPts val="625"/>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rgbClr val="000099"/>
                </a:solidFill>
              </a:rPr>
              <a:t>        </a:t>
            </a:r>
          </a:p>
          <a:p>
            <a:pPr marL="320675" indent="-319088">
              <a:lnSpc>
                <a:spcPct val="70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rgbClr val="000099"/>
                </a:solidFill>
              </a:rPr>
              <a:t>				</a:t>
            </a:r>
            <a:r>
              <a:rPr lang="en-GB" b="1" dirty="0" err="1">
                <a:solidFill>
                  <a:schemeClr val="bg1">
                    <a:lumMod val="50000"/>
                  </a:schemeClr>
                </a:solidFill>
              </a:rPr>
              <a:t>Régional</a:t>
            </a:r>
            <a:r>
              <a:rPr lang="en-GB" b="1" dirty="0">
                <a:solidFill>
                  <a:schemeClr val="bg1">
                    <a:lumMod val="50000"/>
                  </a:schemeClr>
                </a:solidFill>
              </a:rPr>
              <a:t>                     	  	31 % (37)                       </a:t>
            </a:r>
          </a:p>
          <a:p>
            <a:pPr marL="320675" indent="-319088">
              <a:lnSpc>
                <a:spcPct val="70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a:solidFill>
                  <a:schemeClr val="bg1">
                    <a:lumMod val="50000"/>
                  </a:schemeClr>
                </a:solidFill>
              </a:rPr>
              <a:t>				National                          		24 % (21)                      </a:t>
            </a:r>
          </a:p>
          <a:p>
            <a:pPr marL="320675" indent="-319088">
              <a:lnSpc>
                <a:spcPct val="70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a:solidFill>
                  <a:schemeClr val="bg1">
                    <a:lumMod val="50000"/>
                  </a:schemeClr>
                </a:solidFill>
              </a:rPr>
              <a:t>				International                  		38 % (41)</a:t>
            </a:r>
          </a:p>
          <a:p>
            <a:pPr marL="320675" indent="-319088">
              <a:lnSpc>
                <a:spcPct val="70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rgbClr val="000099"/>
                </a:solidFill>
              </a:rPr>
              <a:t>                      </a:t>
            </a:r>
            <a:endParaRPr lang="en-GB" sz="2000" b="1" dirty="0">
              <a:solidFill>
                <a:srgbClr val="003366"/>
              </a:solidFill>
            </a:endParaRPr>
          </a:p>
          <a:p>
            <a:pPr marL="320675" indent="-319088" algn="ctr">
              <a:lnSpc>
                <a:spcPct val="70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i="1" dirty="0">
                <a:solidFill>
                  <a:srgbClr val="990000"/>
                </a:solidFill>
              </a:rPr>
              <a:t>Le </a:t>
            </a:r>
            <a:r>
              <a:rPr lang="en-GB" b="1" i="1" dirty="0" err="1">
                <a:solidFill>
                  <a:srgbClr val="990000"/>
                </a:solidFill>
              </a:rPr>
              <a:t>rayonnement</a:t>
            </a:r>
            <a:r>
              <a:rPr lang="en-GB" b="1" i="1" dirty="0">
                <a:solidFill>
                  <a:srgbClr val="990000"/>
                </a:solidFill>
              </a:rPr>
              <a:t> “</a:t>
            </a:r>
            <a:r>
              <a:rPr lang="en-GB" b="1" i="1" dirty="0" err="1">
                <a:solidFill>
                  <a:srgbClr val="990000"/>
                </a:solidFill>
              </a:rPr>
              <a:t>perçu</a:t>
            </a:r>
            <a:r>
              <a:rPr lang="en-GB" b="1" i="1" dirty="0">
                <a:solidFill>
                  <a:srgbClr val="990000"/>
                </a:solidFill>
              </a:rPr>
              <a:t>” </a:t>
            </a:r>
            <a:r>
              <a:rPr lang="en-GB" b="1" i="1" dirty="0" err="1">
                <a:solidFill>
                  <a:srgbClr val="990000"/>
                </a:solidFill>
              </a:rPr>
              <a:t>depuis</a:t>
            </a:r>
            <a:r>
              <a:rPr lang="en-GB" b="1" i="1" dirty="0">
                <a:solidFill>
                  <a:srgbClr val="990000"/>
                </a:solidFill>
              </a:rPr>
              <a:t> 2011 : STABILITE.</a:t>
            </a:r>
          </a:p>
          <a:p>
            <a:pPr marL="320675" indent="-319088" algn="ctr">
              <a:lnSpc>
                <a:spcPct val="70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i="1" dirty="0" err="1">
                <a:solidFill>
                  <a:srgbClr val="990000"/>
                </a:solidFill>
              </a:rPr>
              <a:t>En</a:t>
            </a:r>
            <a:r>
              <a:rPr lang="en-GB" b="1" i="1" dirty="0">
                <a:solidFill>
                  <a:srgbClr val="990000"/>
                </a:solidFill>
              </a:rPr>
              <a:t> 2017 : </a:t>
            </a:r>
            <a:r>
              <a:rPr lang="en-GB" b="1" i="1" dirty="0" err="1">
                <a:solidFill>
                  <a:srgbClr val="990000"/>
                </a:solidFill>
              </a:rPr>
              <a:t>Régional</a:t>
            </a:r>
            <a:r>
              <a:rPr lang="en-GB" b="1" i="1" dirty="0">
                <a:solidFill>
                  <a:srgbClr val="990000"/>
                </a:solidFill>
              </a:rPr>
              <a:t> et International, </a:t>
            </a:r>
            <a:r>
              <a:rPr lang="en-GB" b="1" i="1" dirty="0" err="1">
                <a:solidFill>
                  <a:srgbClr val="990000"/>
                </a:solidFill>
              </a:rPr>
              <a:t>toujours</a:t>
            </a:r>
            <a:r>
              <a:rPr lang="en-GB" b="1" i="1" dirty="0">
                <a:solidFill>
                  <a:srgbClr val="990000"/>
                </a:solidFill>
              </a:rPr>
              <a:t> forts (69%)</a:t>
            </a:r>
            <a:endParaRPr lang="fr-FR" dirty="0"/>
          </a:p>
        </p:txBody>
      </p:sp>
      <p:sp>
        <p:nvSpPr>
          <p:cNvPr id="6" name="Espace réservé du numéro de diapositive 5">
            <a:extLst>
              <a:ext uri="{FF2B5EF4-FFF2-40B4-BE49-F238E27FC236}">
                <a16:creationId xmlns:a16="http://schemas.microsoft.com/office/drawing/2014/main" id="{3E2DF08C-2AA5-43C7-99B0-F6217BD47A90}"/>
              </a:ext>
            </a:extLst>
          </p:cNvPr>
          <p:cNvSpPr>
            <a:spLocks noGrp="1"/>
          </p:cNvSpPr>
          <p:nvPr>
            <p:ph type="sldNum" sz="quarter" idx="12"/>
          </p:nvPr>
        </p:nvSpPr>
        <p:spPr/>
        <p:txBody>
          <a:bodyPr/>
          <a:lstStyle/>
          <a:p>
            <a:fld id="{CA131623-9051-4793-8AE4-C028931CE291}" type="slidenum">
              <a:rPr lang="fr-FR" smtClean="0"/>
              <a:t>12</a:t>
            </a:fld>
            <a:endParaRPr lang="fr-FR" dirty="0"/>
          </a:p>
        </p:txBody>
      </p:sp>
    </p:spTree>
    <p:extLst>
      <p:ext uri="{BB962C8B-B14F-4D97-AF65-F5344CB8AC3E}">
        <p14:creationId xmlns:p14="http://schemas.microsoft.com/office/powerpoint/2010/main" val="2082502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0258EEB-5577-4018-BA9C-58C80D75D0E0}"/>
              </a:ext>
            </a:extLst>
          </p:cNvPr>
          <p:cNvPicPr/>
          <p:nvPr/>
        </p:nvPicPr>
        <p:blipFill>
          <a:blip r:embed="rId2" cstate="print"/>
          <a:srcRect/>
          <a:stretch>
            <a:fillRect/>
          </a:stretch>
        </p:blipFill>
        <p:spPr bwMode="auto">
          <a:xfrm>
            <a:off x="558165" y="373861"/>
            <a:ext cx="1322070" cy="476250"/>
          </a:xfrm>
          <a:prstGeom prst="rect">
            <a:avLst/>
          </a:prstGeom>
          <a:noFill/>
          <a:ln w="9525">
            <a:noFill/>
            <a:miter lim="800000"/>
            <a:headEnd/>
            <a:tailEnd/>
          </a:ln>
        </p:spPr>
      </p:pic>
      <p:sp>
        <p:nvSpPr>
          <p:cNvPr id="6" name="Rectangle 5">
            <a:extLst>
              <a:ext uri="{FF2B5EF4-FFF2-40B4-BE49-F238E27FC236}">
                <a16:creationId xmlns:a16="http://schemas.microsoft.com/office/drawing/2014/main" id="{AE53E98E-6F4D-42A3-B581-E11856C6BC0D}"/>
              </a:ext>
            </a:extLst>
          </p:cNvPr>
          <p:cNvSpPr/>
          <p:nvPr/>
        </p:nvSpPr>
        <p:spPr>
          <a:xfrm>
            <a:off x="2485739" y="267196"/>
            <a:ext cx="7220521" cy="442044"/>
          </a:xfrm>
          <a:prstGeom prst="rect">
            <a:avLst/>
          </a:prstGeom>
        </p:spPr>
        <p:txBody>
          <a:bodyPr wrap="square">
            <a:spAutoFit/>
          </a:bodyPr>
          <a:lstStyle/>
          <a:p>
            <a:pPr algn="ctr">
              <a:lnSpc>
                <a:spcPct val="139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u="sng" dirty="0">
                <a:solidFill>
                  <a:schemeClr val="accent1">
                    <a:lumMod val="75000"/>
                  </a:schemeClr>
                </a:solidFill>
                <a:latin typeface="Calibri" pitchFamily="34" charset="0"/>
              </a:rPr>
              <a:t>OBSERVATOIRE DE L’EMPLOI 2017 ENQUÊTE REALISÉE PAR INGENIA</a:t>
            </a:r>
            <a:endParaRPr lang="fr-FR" b="1" u="sng" dirty="0">
              <a:solidFill>
                <a:schemeClr val="accent1">
                  <a:lumMod val="75000"/>
                </a:schemeClr>
              </a:solidFill>
              <a:latin typeface="Calibri" pitchFamily="34" charset="0"/>
            </a:endParaRPr>
          </a:p>
        </p:txBody>
      </p:sp>
      <p:sp>
        <p:nvSpPr>
          <p:cNvPr id="2" name="Rectangle 1"/>
          <p:cNvSpPr/>
          <p:nvPr/>
        </p:nvSpPr>
        <p:spPr>
          <a:xfrm>
            <a:off x="4927827" y="850111"/>
            <a:ext cx="2336344" cy="298672"/>
          </a:xfrm>
          <a:prstGeom prst="rect">
            <a:avLst/>
          </a:prstGeom>
        </p:spPr>
        <p:txBody>
          <a:bodyPr wrap="none">
            <a:spAutoFit/>
          </a:bodyPr>
          <a:lstStyle/>
          <a:p>
            <a:pPr marL="320675" indent="-319088" algn="ctr">
              <a:lnSpc>
                <a:spcPct val="70000"/>
              </a:lnSpc>
              <a:spcBef>
                <a:spcPts val="625"/>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u="sng" dirty="0">
                <a:solidFill>
                  <a:srgbClr val="00B050"/>
                </a:solidFill>
              </a:rPr>
              <a:t>SECTEURS D’ACTIVITÉS</a:t>
            </a:r>
            <a:endParaRPr lang="en-GB" b="1" i="1" u="sng" dirty="0">
              <a:solidFill>
                <a:srgbClr val="00B050"/>
              </a:solidFill>
            </a:endParaRPr>
          </a:p>
        </p:txBody>
      </p:sp>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r="2483"/>
          <a:stretch/>
        </p:blipFill>
        <p:spPr>
          <a:xfrm>
            <a:off x="558165" y="2032179"/>
            <a:ext cx="11108820" cy="879473"/>
          </a:xfrm>
          <a:prstGeom prst="rect">
            <a:avLst/>
          </a:prstGeom>
        </p:spPr>
      </p:pic>
      <p:pic>
        <p:nvPicPr>
          <p:cNvPr id="8" name="Image 7"/>
          <p:cNvPicPr>
            <a:picLocks noChangeAspect="1"/>
          </p:cNvPicPr>
          <p:nvPr/>
        </p:nvPicPr>
        <p:blipFill rotWithShape="1">
          <a:blip r:embed="rId4">
            <a:extLst>
              <a:ext uri="{28A0092B-C50C-407E-A947-70E740481C1C}">
                <a14:useLocalDpi xmlns:a14="http://schemas.microsoft.com/office/drawing/2010/main" val="0"/>
              </a:ext>
            </a:extLst>
          </a:blip>
          <a:srcRect r="47489"/>
          <a:stretch/>
        </p:blipFill>
        <p:spPr>
          <a:xfrm>
            <a:off x="895247" y="3836189"/>
            <a:ext cx="6480032" cy="988164"/>
          </a:xfrm>
          <a:prstGeom prst="rect">
            <a:avLst/>
          </a:prstGeom>
        </p:spPr>
      </p:pic>
      <p:pic>
        <p:nvPicPr>
          <p:cNvPr id="9" name="Image 8"/>
          <p:cNvPicPr>
            <a:picLocks noChangeAspect="1"/>
          </p:cNvPicPr>
          <p:nvPr/>
        </p:nvPicPr>
        <p:blipFill rotWithShape="1">
          <a:blip r:embed="rId4">
            <a:extLst>
              <a:ext uri="{28A0092B-C50C-407E-A947-70E740481C1C}">
                <a14:useLocalDpi xmlns:a14="http://schemas.microsoft.com/office/drawing/2010/main" val="0"/>
              </a:ext>
            </a:extLst>
          </a:blip>
          <a:srcRect l="78415"/>
          <a:stretch/>
        </p:blipFill>
        <p:spPr>
          <a:xfrm>
            <a:off x="8156864" y="3842793"/>
            <a:ext cx="2392611" cy="887609"/>
          </a:xfrm>
          <a:prstGeom prst="rect">
            <a:avLst/>
          </a:prstGeom>
        </p:spPr>
      </p:pic>
      <p:sp>
        <p:nvSpPr>
          <p:cNvPr id="10" name="ZoneTexte 9"/>
          <p:cNvSpPr txBox="1"/>
          <p:nvPr/>
        </p:nvSpPr>
        <p:spPr>
          <a:xfrm>
            <a:off x="1383746" y="1228400"/>
            <a:ext cx="1455577" cy="923330"/>
          </a:xfrm>
          <a:prstGeom prst="rect">
            <a:avLst/>
          </a:prstGeom>
          <a:noFill/>
        </p:spPr>
        <p:txBody>
          <a:bodyPr wrap="square" rtlCol="0">
            <a:spAutoFit/>
          </a:bodyPr>
          <a:lstStyle/>
          <a:p>
            <a:r>
              <a:rPr lang="fr-FR" sz="5400" b="1" dirty="0">
                <a:solidFill>
                  <a:srgbClr val="92D050"/>
                </a:solidFill>
              </a:rPr>
              <a:t>17%</a:t>
            </a:r>
          </a:p>
        </p:txBody>
      </p:sp>
      <p:sp>
        <p:nvSpPr>
          <p:cNvPr id="11" name="ZoneTexte 10"/>
          <p:cNvSpPr txBox="1"/>
          <p:nvPr/>
        </p:nvSpPr>
        <p:spPr>
          <a:xfrm>
            <a:off x="4385825" y="1291054"/>
            <a:ext cx="1455577" cy="923330"/>
          </a:xfrm>
          <a:prstGeom prst="rect">
            <a:avLst/>
          </a:prstGeom>
          <a:noFill/>
        </p:spPr>
        <p:txBody>
          <a:bodyPr wrap="square" rtlCol="0">
            <a:spAutoFit/>
          </a:bodyPr>
          <a:lstStyle/>
          <a:p>
            <a:r>
              <a:rPr lang="fr-FR" sz="5400" b="1" dirty="0">
                <a:solidFill>
                  <a:srgbClr val="92D050"/>
                </a:solidFill>
              </a:rPr>
              <a:t>10%</a:t>
            </a:r>
          </a:p>
        </p:txBody>
      </p:sp>
      <p:sp>
        <p:nvSpPr>
          <p:cNvPr id="12" name="ZoneTexte 11"/>
          <p:cNvSpPr txBox="1"/>
          <p:nvPr/>
        </p:nvSpPr>
        <p:spPr>
          <a:xfrm>
            <a:off x="7134502" y="1274648"/>
            <a:ext cx="1455577" cy="923330"/>
          </a:xfrm>
          <a:prstGeom prst="rect">
            <a:avLst/>
          </a:prstGeom>
          <a:noFill/>
        </p:spPr>
        <p:txBody>
          <a:bodyPr wrap="square" rtlCol="0">
            <a:spAutoFit/>
          </a:bodyPr>
          <a:lstStyle/>
          <a:p>
            <a:r>
              <a:rPr lang="fr-FR" sz="5400" b="1" dirty="0">
                <a:solidFill>
                  <a:srgbClr val="92D050"/>
                </a:solidFill>
              </a:rPr>
              <a:t>10%</a:t>
            </a:r>
          </a:p>
        </p:txBody>
      </p:sp>
      <p:sp>
        <p:nvSpPr>
          <p:cNvPr id="13" name="ZoneTexte 12"/>
          <p:cNvSpPr txBox="1"/>
          <p:nvPr/>
        </p:nvSpPr>
        <p:spPr>
          <a:xfrm>
            <a:off x="9976413" y="1267661"/>
            <a:ext cx="1455577" cy="923330"/>
          </a:xfrm>
          <a:prstGeom prst="rect">
            <a:avLst/>
          </a:prstGeom>
          <a:noFill/>
        </p:spPr>
        <p:txBody>
          <a:bodyPr wrap="square" rtlCol="0">
            <a:spAutoFit/>
          </a:bodyPr>
          <a:lstStyle/>
          <a:p>
            <a:r>
              <a:rPr lang="fr-FR" sz="5400" b="1" dirty="0">
                <a:solidFill>
                  <a:srgbClr val="92D050"/>
                </a:solidFill>
              </a:rPr>
              <a:t>7%</a:t>
            </a:r>
          </a:p>
        </p:txBody>
      </p:sp>
      <p:sp>
        <p:nvSpPr>
          <p:cNvPr id="14" name="ZoneTexte 13"/>
          <p:cNvSpPr txBox="1"/>
          <p:nvPr/>
        </p:nvSpPr>
        <p:spPr>
          <a:xfrm>
            <a:off x="2111534" y="3042051"/>
            <a:ext cx="1455577" cy="923330"/>
          </a:xfrm>
          <a:prstGeom prst="rect">
            <a:avLst/>
          </a:prstGeom>
          <a:noFill/>
        </p:spPr>
        <p:txBody>
          <a:bodyPr wrap="square" rtlCol="0">
            <a:spAutoFit/>
          </a:bodyPr>
          <a:lstStyle/>
          <a:p>
            <a:r>
              <a:rPr lang="fr-FR" sz="5400" b="1" dirty="0">
                <a:solidFill>
                  <a:srgbClr val="92D050"/>
                </a:solidFill>
              </a:rPr>
              <a:t>10%</a:t>
            </a:r>
          </a:p>
        </p:txBody>
      </p:sp>
      <p:sp>
        <p:nvSpPr>
          <p:cNvPr id="15" name="ZoneTexte 14"/>
          <p:cNvSpPr txBox="1"/>
          <p:nvPr/>
        </p:nvSpPr>
        <p:spPr>
          <a:xfrm>
            <a:off x="5545002" y="3047760"/>
            <a:ext cx="1455577" cy="923330"/>
          </a:xfrm>
          <a:prstGeom prst="rect">
            <a:avLst/>
          </a:prstGeom>
          <a:noFill/>
        </p:spPr>
        <p:txBody>
          <a:bodyPr wrap="square" rtlCol="0">
            <a:spAutoFit/>
          </a:bodyPr>
          <a:lstStyle/>
          <a:p>
            <a:r>
              <a:rPr lang="fr-FR" sz="5400" b="1" dirty="0">
                <a:solidFill>
                  <a:srgbClr val="92D050"/>
                </a:solidFill>
              </a:rPr>
              <a:t>9%</a:t>
            </a:r>
          </a:p>
        </p:txBody>
      </p:sp>
      <p:sp>
        <p:nvSpPr>
          <p:cNvPr id="16" name="ZoneTexte 15"/>
          <p:cNvSpPr txBox="1"/>
          <p:nvPr/>
        </p:nvSpPr>
        <p:spPr>
          <a:xfrm>
            <a:off x="8978470" y="3042051"/>
            <a:ext cx="1455577" cy="923330"/>
          </a:xfrm>
          <a:prstGeom prst="rect">
            <a:avLst/>
          </a:prstGeom>
          <a:noFill/>
        </p:spPr>
        <p:txBody>
          <a:bodyPr wrap="square" rtlCol="0">
            <a:spAutoFit/>
          </a:bodyPr>
          <a:lstStyle/>
          <a:p>
            <a:r>
              <a:rPr lang="fr-FR" sz="5400" b="1" dirty="0">
                <a:solidFill>
                  <a:srgbClr val="92D050"/>
                </a:solidFill>
              </a:rPr>
              <a:t>5%</a:t>
            </a:r>
          </a:p>
        </p:txBody>
      </p:sp>
      <p:sp>
        <p:nvSpPr>
          <p:cNvPr id="4" name="Rectangle 3">
            <a:extLst>
              <a:ext uri="{FF2B5EF4-FFF2-40B4-BE49-F238E27FC236}">
                <a16:creationId xmlns:a16="http://schemas.microsoft.com/office/drawing/2014/main" id="{6EDB8560-57D9-433A-B5BE-AC8D2313A7AB}"/>
              </a:ext>
            </a:extLst>
          </p:cNvPr>
          <p:cNvSpPr/>
          <p:nvPr/>
        </p:nvSpPr>
        <p:spPr>
          <a:xfrm>
            <a:off x="152399" y="4867962"/>
            <a:ext cx="11887200" cy="1489639"/>
          </a:xfrm>
          <a:prstGeom prst="rect">
            <a:avLst/>
          </a:prstGeom>
        </p:spPr>
        <p:txBody>
          <a:bodyPr wrap="square">
            <a:spAutoFit/>
          </a:bodyPr>
          <a:lstStyle/>
          <a:p>
            <a:pPr marL="320675" indent="-319088" algn="ctr">
              <a:lnSpc>
                <a:spcPct val="70000"/>
              </a:lnSpc>
              <a:spcBef>
                <a:spcPts val="35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a:solidFill>
                  <a:schemeClr val="bg1">
                    <a:lumMod val="50000"/>
                  </a:schemeClr>
                </a:solidFill>
              </a:rPr>
              <a:t>Organisations </a:t>
            </a:r>
            <a:r>
              <a:rPr lang="en-GB" b="1" dirty="0" err="1">
                <a:solidFill>
                  <a:schemeClr val="bg1">
                    <a:lumMod val="50000"/>
                  </a:schemeClr>
                </a:solidFill>
              </a:rPr>
              <a:t>professionnelles</a:t>
            </a:r>
            <a:r>
              <a:rPr lang="en-GB" b="1" dirty="0">
                <a:solidFill>
                  <a:schemeClr val="bg1">
                    <a:lumMod val="50000"/>
                  </a:schemeClr>
                </a:solidFill>
              </a:rPr>
              <a:t>  8 % (8); Administration </a:t>
            </a:r>
            <a:r>
              <a:rPr lang="en-GB" b="1" dirty="0" err="1">
                <a:solidFill>
                  <a:schemeClr val="bg1">
                    <a:lumMod val="50000"/>
                  </a:schemeClr>
                </a:solidFill>
              </a:rPr>
              <a:t>Collectivités</a:t>
            </a:r>
            <a:r>
              <a:rPr lang="en-GB" b="1" dirty="0">
                <a:solidFill>
                  <a:schemeClr val="bg1">
                    <a:lumMod val="50000"/>
                  </a:schemeClr>
                </a:solidFill>
              </a:rPr>
              <a:t>  6 % (6); Environnement – </a:t>
            </a:r>
            <a:r>
              <a:rPr lang="en-GB" b="1" dirty="0" err="1">
                <a:solidFill>
                  <a:schemeClr val="bg1">
                    <a:lumMod val="50000"/>
                  </a:schemeClr>
                </a:solidFill>
              </a:rPr>
              <a:t>Aménag</a:t>
            </a:r>
            <a:r>
              <a:rPr lang="en-GB" b="1" dirty="0">
                <a:solidFill>
                  <a:schemeClr val="bg1">
                    <a:lumMod val="50000"/>
                  </a:schemeClr>
                </a:solidFill>
              </a:rPr>
              <a:t>. 4 % (3);</a:t>
            </a:r>
          </a:p>
          <a:p>
            <a:pPr marL="320675" indent="-319088" algn="ctr">
              <a:lnSpc>
                <a:spcPct val="70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err="1">
                <a:solidFill>
                  <a:schemeClr val="bg1">
                    <a:lumMod val="50000"/>
                  </a:schemeClr>
                </a:solidFill>
              </a:rPr>
              <a:t>Industrie</a:t>
            </a:r>
            <a:r>
              <a:rPr lang="en-GB" b="1" dirty="0">
                <a:solidFill>
                  <a:schemeClr val="bg1">
                    <a:lumMod val="50000"/>
                  </a:schemeClr>
                </a:solidFill>
              </a:rPr>
              <a:t> 4 % (NC); Santé 1 % (NC); Divers * 9 %  (23) </a:t>
            </a:r>
            <a:r>
              <a:rPr lang="en-GB" b="1" baseline="30000" dirty="0">
                <a:solidFill>
                  <a:schemeClr val="bg1">
                    <a:lumMod val="50000"/>
                  </a:schemeClr>
                </a:solidFill>
              </a:rPr>
              <a:t>1</a:t>
            </a:r>
            <a:r>
              <a:rPr lang="en-GB" b="1" dirty="0">
                <a:solidFill>
                  <a:schemeClr val="bg1">
                    <a:lumMod val="50000"/>
                  </a:schemeClr>
                </a:solidFill>
              </a:rPr>
              <a:t> </a:t>
            </a:r>
          </a:p>
          <a:p>
            <a:pPr marL="320675" indent="-319088">
              <a:lnSpc>
                <a:spcPct val="70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1100" b="1" dirty="0"/>
              <a:t>		</a:t>
            </a:r>
          </a:p>
          <a:p>
            <a:pPr marL="320675" indent="-319088" algn="ctr">
              <a:lnSpc>
                <a:spcPct val="70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i="1" dirty="0">
                <a:solidFill>
                  <a:srgbClr val="990000"/>
                </a:solidFill>
              </a:rPr>
              <a:t>6 </a:t>
            </a:r>
            <a:r>
              <a:rPr lang="en-GB" b="1" i="1" dirty="0" err="1">
                <a:solidFill>
                  <a:srgbClr val="990000"/>
                </a:solidFill>
              </a:rPr>
              <a:t>secteurs</a:t>
            </a:r>
            <a:r>
              <a:rPr lang="en-GB" b="1" i="1" dirty="0">
                <a:solidFill>
                  <a:srgbClr val="990000"/>
                </a:solidFill>
              </a:rPr>
              <a:t> </a:t>
            </a:r>
            <a:r>
              <a:rPr lang="en-GB" b="1" i="1" dirty="0" err="1">
                <a:solidFill>
                  <a:srgbClr val="990000"/>
                </a:solidFill>
              </a:rPr>
              <a:t>majeurs</a:t>
            </a:r>
            <a:r>
              <a:rPr lang="en-GB" b="1" i="1" dirty="0">
                <a:solidFill>
                  <a:srgbClr val="990000"/>
                </a:solidFill>
              </a:rPr>
              <a:t> </a:t>
            </a:r>
            <a:r>
              <a:rPr lang="en-GB" b="1" i="1" dirty="0" err="1">
                <a:solidFill>
                  <a:srgbClr val="990000"/>
                </a:solidFill>
              </a:rPr>
              <a:t>d’activités</a:t>
            </a:r>
            <a:r>
              <a:rPr lang="en-GB" b="1" i="1" dirty="0">
                <a:solidFill>
                  <a:srgbClr val="990000"/>
                </a:solidFill>
              </a:rPr>
              <a:t> : 62 % des </a:t>
            </a:r>
            <a:r>
              <a:rPr lang="en-GB" b="1" i="1" dirty="0" err="1">
                <a:solidFill>
                  <a:srgbClr val="990000"/>
                </a:solidFill>
              </a:rPr>
              <a:t>ingénieurs</a:t>
            </a:r>
            <a:r>
              <a:rPr lang="en-GB" b="1" i="1" dirty="0">
                <a:solidFill>
                  <a:srgbClr val="990000"/>
                </a:solidFill>
              </a:rPr>
              <a:t> </a:t>
            </a:r>
            <a:r>
              <a:rPr lang="en-GB" b="1" i="1" dirty="0" err="1">
                <a:solidFill>
                  <a:srgbClr val="990000"/>
                </a:solidFill>
              </a:rPr>
              <a:t>Agri</a:t>
            </a:r>
            <a:r>
              <a:rPr lang="en-GB" b="1" i="1" dirty="0">
                <a:solidFill>
                  <a:srgbClr val="990000"/>
                </a:solidFill>
              </a:rPr>
              <a:t> y </a:t>
            </a:r>
            <a:r>
              <a:rPr lang="en-GB" b="1" i="1" dirty="0" err="1">
                <a:solidFill>
                  <a:srgbClr val="990000"/>
                </a:solidFill>
              </a:rPr>
              <a:t>travaillent</a:t>
            </a:r>
            <a:r>
              <a:rPr lang="en-GB" b="1" i="1" dirty="0">
                <a:solidFill>
                  <a:srgbClr val="990000"/>
                </a:solidFill>
              </a:rPr>
              <a:t>.</a:t>
            </a:r>
          </a:p>
          <a:p>
            <a:pPr marL="320675" indent="-319088" algn="ctr">
              <a:lnSpc>
                <a:spcPct val="70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a:solidFill>
                  <a:srgbClr val="990000"/>
                </a:solidFill>
              </a:rPr>
              <a:t>9% des </a:t>
            </a:r>
            <a:r>
              <a:rPr lang="en-GB" b="1" dirty="0" err="1">
                <a:solidFill>
                  <a:srgbClr val="990000"/>
                </a:solidFill>
              </a:rPr>
              <a:t>Ingénieurs</a:t>
            </a:r>
            <a:r>
              <a:rPr lang="en-GB" b="1" dirty="0">
                <a:solidFill>
                  <a:srgbClr val="990000"/>
                </a:solidFill>
              </a:rPr>
              <a:t> </a:t>
            </a:r>
            <a:r>
              <a:rPr lang="en-GB" b="1" dirty="0" err="1">
                <a:solidFill>
                  <a:srgbClr val="990000"/>
                </a:solidFill>
              </a:rPr>
              <a:t>agri</a:t>
            </a:r>
            <a:r>
              <a:rPr lang="en-GB" b="1" dirty="0">
                <a:solidFill>
                  <a:srgbClr val="990000"/>
                </a:solidFill>
              </a:rPr>
              <a:t> </a:t>
            </a:r>
            <a:r>
              <a:rPr lang="en-GB" b="1" dirty="0" err="1">
                <a:solidFill>
                  <a:srgbClr val="990000"/>
                </a:solidFill>
              </a:rPr>
              <a:t>travaillent</a:t>
            </a:r>
            <a:r>
              <a:rPr lang="en-GB" b="1" dirty="0">
                <a:solidFill>
                  <a:srgbClr val="990000"/>
                </a:solidFill>
              </a:rPr>
              <a:t> </a:t>
            </a:r>
            <a:r>
              <a:rPr lang="en-GB" b="1" dirty="0" err="1">
                <a:solidFill>
                  <a:srgbClr val="990000"/>
                </a:solidFill>
              </a:rPr>
              <a:t>dans</a:t>
            </a:r>
            <a:r>
              <a:rPr lang="en-GB" b="1" dirty="0">
                <a:solidFill>
                  <a:srgbClr val="990000"/>
                </a:solidFill>
              </a:rPr>
              <a:t> des </a:t>
            </a:r>
            <a:r>
              <a:rPr lang="en-GB" b="1" dirty="0" err="1">
                <a:solidFill>
                  <a:srgbClr val="990000"/>
                </a:solidFill>
              </a:rPr>
              <a:t>secteurs</a:t>
            </a:r>
            <a:r>
              <a:rPr lang="en-GB" b="1" dirty="0">
                <a:solidFill>
                  <a:srgbClr val="990000"/>
                </a:solidFill>
              </a:rPr>
              <a:t> </a:t>
            </a:r>
            <a:r>
              <a:rPr lang="en-GB" b="1" dirty="0" err="1">
                <a:solidFill>
                  <a:srgbClr val="990000"/>
                </a:solidFill>
              </a:rPr>
              <a:t>très</a:t>
            </a:r>
            <a:r>
              <a:rPr lang="en-GB" b="1" dirty="0">
                <a:solidFill>
                  <a:srgbClr val="990000"/>
                </a:solidFill>
              </a:rPr>
              <a:t> </a:t>
            </a:r>
            <a:r>
              <a:rPr lang="en-GB" b="1" dirty="0" err="1">
                <a:solidFill>
                  <a:srgbClr val="990000"/>
                </a:solidFill>
              </a:rPr>
              <a:t>diversifiés</a:t>
            </a:r>
            <a:r>
              <a:rPr lang="en-GB" b="1" dirty="0">
                <a:solidFill>
                  <a:srgbClr val="990000"/>
                </a:solidFill>
              </a:rPr>
              <a:t>.</a:t>
            </a:r>
          </a:p>
          <a:p>
            <a:pPr marL="320675" indent="-319088" algn="ctr">
              <a:lnSpc>
                <a:spcPct val="70000"/>
              </a:lnSpc>
              <a:spcBef>
                <a:spcPts val="600"/>
              </a:spcBef>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1100" b="1" dirty="0">
                <a:solidFill>
                  <a:schemeClr val="bg1">
                    <a:lumMod val="50000"/>
                  </a:schemeClr>
                </a:solidFill>
              </a:rPr>
              <a:t>* </a:t>
            </a:r>
            <a:r>
              <a:rPr lang="en-GB" sz="1100" b="1" dirty="0" err="1">
                <a:solidFill>
                  <a:schemeClr val="bg1">
                    <a:lumMod val="50000"/>
                  </a:schemeClr>
                </a:solidFill>
              </a:rPr>
              <a:t>Electricité</a:t>
            </a:r>
            <a:r>
              <a:rPr lang="en-GB" sz="1100" b="1" dirty="0">
                <a:solidFill>
                  <a:schemeClr val="bg1">
                    <a:lumMod val="50000"/>
                  </a:schemeClr>
                </a:solidFill>
              </a:rPr>
              <a:t>, </a:t>
            </a:r>
            <a:r>
              <a:rPr lang="en-GB" sz="1100" b="1" dirty="0" err="1">
                <a:solidFill>
                  <a:schemeClr val="bg1">
                    <a:lumMod val="50000"/>
                  </a:schemeClr>
                </a:solidFill>
              </a:rPr>
              <a:t>gaz</a:t>
            </a:r>
            <a:r>
              <a:rPr lang="en-GB" sz="1100" b="1" dirty="0">
                <a:solidFill>
                  <a:schemeClr val="bg1">
                    <a:lumMod val="50000"/>
                  </a:schemeClr>
                </a:solidFill>
              </a:rPr>
              <a:t>, BTP, </a:t>
            </a:r>
            <a:r>
              <a:rPr lang="en-GB" sz="1100" b="1" dirty="0" err="1">
                <a:solidFill>
                  <a:schemeClr val="bg1">
                    <a:lumMod val="50000"/>
                  </a:schemeClr>
                </a:solidFill>
              </a:rPr>
              <a:t>activités</a:t>
            </a:r>
            <a:r>
              <a:rPr lang="en-GB" sz="1100" b="1" dirty="0">
                <a:solidFill>
                  <a:schemeClr val="bg1">
                    <a:lumMod val="50000"/>
                  </a:schemeClr>
                </a:solidFill>
              </a:rPr>
              <a:t> tertiaries …        </a:t>
            </a:r>
            <a:r>
              <a:rPr lang="en-GB" b="1" i="1" baseline="30000" dirty="0">
                <a:solidFill>
                  <a:schemeClr val="bg1">
                    <a:lumMod val="50000"/>
                  </a:schemeClr>
                </a:solidFill>
              </a:rPr>
              <a:t>1</a:t>
            </a:r>
            <a:r>
              <a:rPr lang="en-GB" sz="1100" b="1" i="1" dirty="0">
                <a:solidFill>
                  <a:schemeClr val="bg1">
                    <a:lumMod val="50000"/>
                  </a:schemeClr>
                </a:solidFill>
              </a:rPr>
              <a:t> </a:t>
            </a:r>
            <a:r>
              <a:rPr lang="en-GB" sz="1100" b="1" i="1" dirty="0" err="1">
                <a:solidFill>
                  <a:schemeClr val="bg1">
                    <a:lumMod val="50000"/>
                  </a:schemeClr>
                </a:solidFill>
              </a:rPr>
              <a:t>En</a:t>
            </a:r>
            <a:r>
              <a:rPr lang="en-GB" sz="1100" b="1" i="1" dirty="0">
                <a:solidFill>
                  <a:schemeClr val="bg1">
                    <a:lumMod val="50000"/>
                  </a:schemeClr>
                </a:solidFill>
              </a:rPr>
              <a:t> 2017, de nouveaux </a:t>
            </a:r>
            <a:r>
              <a:rPr lang="en-GB" sz="1100" b="1" i="1" dirty="0" err="1">
                <a:solidFill>
                  <a:schemeClr val="bg1">
                    <a:lumMod val="50000"/>
                  </a:schemeClr>
                </a:solidFill>
              </a:rPr>
              <a:t>secteurs</a:t>
            </a:r>
            <a:r>
              <a:rPr lang="en-GB" sz="1100" b="1" i="1" dirty="0">
                <a:solidFill>
                  <a:schemeClr val="bg1">
                    <a:lumMod val="50000"/>
                  </a:schemeClr>
                </a:solidFill>
              </a:rPr>
              <a:t> </a:t>
            </a:r>
            <a:r>
              <a:rPr lang="en-GB" sz="1100" b="1" i="1" dirty="0" err="1">
                <a:solidFill>
                  <a:schemeClr val="bg1">
                    <a:lumMod val="50000"/>
                  </a:schemeClr>
                </a:solidFill>
              </a:rPr>
              <a:t>d’activités</a:t>
            </a:r>
            <a:r>
              <a:rPr lang="en-GB" sz="1100" b="1" i="1" dirty="0">
                <a:solidFill>
                  <a:schemeClr val="bg1">
                    <a:lumMod val="50000"/>
                  </a:schemeClr>
                </a:solidFill>
              </a:rPr>
              <a:t> </a:t>
            </a:r>
            <a:r>
              <a:rPr lang="en-GB" sz="1100" b="1" i="1" dirty="0" err="1">
                <a:solidFill>
                  <a:schemeClr val="bg1">
                    <a:lumMod val="50000"/>
                  </a:schemeClr>
                </a:solidFill>
              </a:rPr>
              <a:t>ont</a:t>
            </a:r>
            <a:r>
              <a:rPr lang="en-GB" sz="1100" b="1" i="1" dirty="0">
                <a:solidFill>
                  <a:schemeClr val="bg1">
                    <a:lumMod val="50000"/>
                  </a:schemeClr>
                </a:solidFill>
              </a:rPr>
              <a:t> </a:t>
            </a:r>
            <a:r>
              <a:rPr lang="en-GB" sz="1100" b="1" i="1" dirty="0" err="1">
                <a:solidFill>
                  <a:schemeClr val="bg1">
                    <a:lumMod val="50000"/>
                  </a:schemeClr>
                </a:solidFill>
              </a:rPr>
              <a:t>été</a:t>
            </a:r>
            <a:r>
              <a:rPr lang="en-GB" sz="1100" b="1" i="1" dirty="0">
                <a:solidFill>
                  <a:schemeClr val="bg1">
                    <a:lumMod val="50000"/>
                  </a:schemeClr>
                </a:solidFill>
              </a:rPr>
              <a:t> </a:t>
            </a:r>
            <a:r>
              <a:rPr lang="en-GB" sz="1100" b="1" i="1" dirty="0" err="1">
                <a:solidFill>
                  <a:schemeClr val="bg1">
                    <a:lumMod val="50000"/>
                  </a:schemeClr>
                </a:solidFill>
              </a:rPr>
              <a:t>ajoutés</a:t>
            </a:r>
            <a:r>
              <a:rPr lang="en-GB" sz="1100" b="1" i="1" dirty="0">
                <a:solidFill>
                  <a:schemeClr val="bg1">
                    <a:lumMod val="50000"/>
                  </a:schemeClr>
                </a:solidFill>
              </a:rPr>
              <a:t>, </a:t>
            </a:r>
            <a:r>
              <a:rPr lang="en-GB" sz="1100" b="1" i="1" dirty="0" err="1">
                <a:solidFill>
                  <a:schemeClr val="bg1">
                    <a:lumMod val="50000"/>
                  </a:schemeClr>
                </a:solidFill>
              </a:rPr>
              <a:t>ce</a:t>
            </a:r>
            <a:r>
              <a:rPr lang="en-GB" sz="1100" b="1" i="1" dirty="0">
                <a:solidFill>
                  <a:schemeClr val="bg1">
                    <a:lumMod val="50000"/>
                  </a:schemeClr>
                </a:solidFill>
              </a:rPr>
              <a:t> qui a </a:t>
            </a:r>
            <a:r>
              <a:rPr lang="en-GB" sz="1100" b="1" i="1" dirty="0" err="1">
                <a:solidFill>
                  <a:schemeClr val="bg1">
                    <a:lumMod val="50000"/>
                  </a:schemeClr>
                </a:solidFill>
              </a:rPr>
              <a:t>réduit</a:t>
            </a:r>
            <a:r>
              <a:rPr lang="en-GB" sz="1100" b="1" i="1" dirty="0">
                <a:solidFill>
                  <a:schemeClr val="bg1">
                    <a:lumMod val="50000"/>
                  </a:schemeClr>
                </a:solidFill>
              </a:rPr>
              <a:t> le champ des divers.</a:t>
            </a:r>
          </a:p>
        </p:txBody>
      </p:sp>
    </p:spTree>
    <p:extLst>
      <p:ext uri="{BB962C8B-B14F-4D97-AF65-F5344CB8AC3E}">
        <p14:creationId xmlns:p14="http://schemas.microsoft.com/office/powerpoint/2010/main" val="1363948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632C304-6068-45F6-80B5-ADC5511D62A1}"/>
              </a:ext>
            </a:extLst>
          </p:cNvPr>
          <p:cNvPicPr>
            <a:picLocks noChangeAspect="1"/>
          </p:cNvPicPr>
          <p:nvPr/>
        </p:nvPicPr>
        <p:blipFill>
          <a:blip r:embed="rId2"/>
          <a:stretch>
            <a:fillRect/>
          </a:stretch>
        </p:blipFill>
        <p:spPr>
          <a:xfrm>
            <a:off x="3232762" y="1795936"/>
            <a:ext cx="1080000" cy="1080000"/>
          </a:xfrm>
          <a:prstGeom prst="rect">
            <a:avLst/>
          </a:prstGeom>
        </p:spPr>
      </p:pic>
      <p:pic>
        <p:nvPicPr>
          <p:cNvPr id="3" name="Image 2">
            <a:extLst>
              <a:ext uri="{FF2B5EF4-FFF2-40B4-BE49-F238E27FC236}">
                <a16:creationId xmlns:a16="http://schemas.microsoft.com/office/drawing/2014/main" id="{167E0BD2-C279-414C-86E8-A78DCBBBF02B}"/>
              </a:ext>
            </a:extLst>
          </p:cNvPr>
          <p:cNvPicPr>
            <a:picLocks noChangeAspect="1"/>
          </p:cNvPicPr>
          <p:nvPr/>
        </p:nvPicPr>
        <p:blipFill>
          <a:blip r:embed="rId3"/>
          <a:stretch>
            <a:fillRect/>
          </a:stretch>
        </p:blipFill>
        <p:spPr>
          <a:xfrm>
            <a:off x="6425577" y="1865583"/>
            <a:ext cx="1080000" cy="1080000"/>
          </a:xfrm>
          <a:prstGeom prst="rect">
            <a:avLst/>
          </a:prstGeom>
        </p:spPr>
      </p:pic>
      <p:pic>
        <p:nvPicPr>
          <p:cNvPr id="4" name="Image 3">
            <a:extLst>
              <a:ext uri="{FF2B5EF4-FFF2-40B4-BE49-F238E27FC236}">
                <a16:creationId xmlns:a16="http://schemas.microsoft.com/office/drawing/2014/main" id="{F0A55684-62BD-45C5-AE2B-C2B271B0CC57}"/>
              </a:ext>
            </a:extLst>
          </p:cNvPr>
          <p:cNvPicPr>
            <a:picLocks noChangeAspect="1"/>
          </p:cNvPicPr>
          <p:nvPr/>
        </p:nvPicPr>
        <p:blipFill>
          <a:blip r:embed="rId4"/>
          <a:stretch>
            <a:fillRect/>
          </a:stretch>
        </p:blipFill>
        <p:spPr>
          <a:xfrm>
            <a:off x="9392309" y="1709348"/>
            <a:ext cx="1278042" cy="1278042"/>
          </a:xfrm>
          <a:prstGeom prst="rect">
            <a:avLst/>
          </a:prstGeom>
        </p:spPr>
      </p:pic>
      <p:pic>
        <p:nvPicPr>
          <p:cNvPr id="5" name="Image 4">
            <a:extLst>
              <a:ext uri="{FF2B5EF4-FFF2-40B4-BE49-F238E27FC236}">
                <a16:creationId xmlns:a16="http://schemas.microsoft.com/office/drawing/2014/main" id="{28DA80E7-9FE0-4A85-B0B7-0DF7CC952F1A}"/>
              </a:ext>
            </a:extLst>
          </p:cNvPr>
          <p:cNvPicPr>
            <a:picLocks noChangeAspect="1"/>
          </p:cNvPicPr>
          <p:nvPr/>
        </p:nvPicPr>
        <p:blipFill>
          <a:blip r:embed="rId5"/>
          <a:stretch>
            <a:fillRect/>
          </a:stretch>
        </p:blipFill>
        <p:spPr>
          <a:xfrm>
            <a:off x="1452137" y="3993390"/>
            <a:ext cx="1080000" cy="1080000"/>
          </a:xfrm>
          <a:prstGeom prst="rect">
            <a:avLst/>
          </a:prstGeom>
        </p:spPr>
      </p:pic>
      <p:pic>
        <p:nvPicPr>
          <p:cNvPr id="6" name="Image 5">
            <a:extLst>
              <a:ext uri="{FF2B5EF4-FFF2-40B4-BE49-F238E27FC236}">
                <a16:creationId xmlns:a16="http://schemas.microsoft.com/office/drawing/2014/main" id="{F044CCBF-37CD-449D-B3C0-66326A516997}"/>
              </a:ext>
            </a:extLst>
          </p:cNvPr>
          <p:cNvPicPr>
            <a:picLocks noChangeAspect="1"/>
          </p:cNvPicPr>
          <p:nvPr/>
        </p:nvPicPr>
        <p:blipFill>
          <a:blip r:embed="rId6"/>
          <a:stretch>
            <a:fillRect/>
          </a:stretch>
        </p:blipFill>
        <p:spPr>
          <a:xfrm flipH="1">
            <a:off x="4689654" y="3993390"/>
            <a:ext cx="1080000" cy="1080000"/>
          </a:xfrm>
          <a:prstGeom prst="rect">
            <a:avLst/>
          </a:prstGeom>
        </p:spPr>
      </p:pic>
      <p:sp>
        <p:nvSpPr>
          <p:cNvPr id="8" name="Rectangle 7">
            <a:extLst>
              <a:ext uri="{FF2B5EF4-FFF2-40B4-BE49-F238E27FC236}">
                <a16:creationId xmlns:a16="http://schemas.microsoft.com/office/drawing/2014/main" id="{BFD2E296-DB5C-4102-B447-8E367042B2C8}"/>
              </a:ext>
            </a:extLst>
          </p:cNvPr>
          <p:cNvSpPr/>
          <p:nvPr/>
        </p:nvSpPr>
        <p:spPr>
          <a:xfrm>
            <a:off x="1016645" y="1101261"/>
            <a:ext cx="1391728" cy="923330"/>
          </a:xfrm>
          <a:prstGeom prst="rect">
            <a:avLst/>
          </a:prstGeom>
        </p:spPr>
        <p:txBody>
          <a:bodyPr wrap="none">
            <a:spAutoFit/>
          </a:bodyPr>
          <a:lstStyle/>
          <a:p>
            <a:r>
              <a:rPr lang="fr-FR" sz="5400" b="1" dirty="0">
                <a:solidFill>
                  <a:srgbClr val="92D050"/>
                </a:solidFill>
              </a:rPr>
              <a:t>20%</a:t>
            </a:r>
          </a:p>
        </p:txBody>
      </p:sp>
      <p:sp>
        <p:nvSpPr>
          <p:cNvPr id="9" name="Rectangle 8">
            <a:extLst>
              <a:ext uri="{FF2B5EF4-FFF2-40B4-BE49-F238E27FC236}">
                <a16:creationId xmlns:a16="http://schemas.microsoft.com/office/drawing/2014/main" id="{CCC0E515-06AC-4951-9832-0185EBF7742F}"/>
              </a:ext>
            </a:extLst>
          </p:cNvPr>
          <p:cNvSpPr/>
          <p:nvPr/>
        </p:nvSpPr>
        <p:spPr>
          <a:xfrm>
            <a:off x="6882490" y="1165122"/>
            <a:ext cx="1391728" cy="923330"/>
          </a:xfrm>
          <a:prstGeom prst="rect">
            <a:avLst/>
          </a:prstGeom>
        </p:spPr>
        <p:txBody>
          <a:bodyPr wrap="none">
            <a:spAutoFit/>
          </a:bodyPr>
          <a:lstStyle/>
          <a:p>
            <a:r>
              <a:rPr lang="fr-FR" sz="5400" b="1" dirty="0">
                <a:solidFill>
                  <a:srgbClr val="92D050"/>
                </a:solidFill>
              </a:rPr>
              <a:t>12%</a:t>
            </a:r>
          </a:p>
        </p:txBody>
      </p:sp>
      <p:sp>
        <p:nvSpPr>
          <p:cNvPr id="10" name="Rectangle 9">
            <a:extLst>
              <a:ext uri="{FF2B5EF4-FFF2-40B4-BE49-F238E27FC236}">
                <a16:creationId xmlns:a16="http://schemas.microsoft.com/office/drawing/2014/main" id="{C4B2474C-D025-4637-91D6-8C031F739857}"/>
              </a:ext>
            </a:extLst>
          </p:cNvPr>
          <p:cNvSpPr/>
          <p:nvPr/>
        </p:nvSpPr>
        <p:spPr>
          <a:xfrm>
            <a:off x="3692725" y="1101261"/>
            <a:ext cx="1391728" cy="923330"/>
          </a:xfrm>
          <a:prstGeom prst="rect">
            <a:avLst/>
          </a:prstGeom>
        </p:spPr>
        <p:txBody>
          <a:bodyPr wrap="none">
            <a:spAutoFit/>
          </a:bodyPr>
          <a:lstStyle/>
          <a:p>
            <a:r>
              <a:rPr lang="fr-FR" sz="5400" b="1" dirty="0">
                <a:solidFill>
                  <a:srgbClr val="92D050"/>
                </a:solidFill>
              </a:rPr>
              <a:t>14%</a:t>
            </a:r>
          </a:p>
        </p:txBody>
      </p:sp>
      <p:sp>
        <p:nvSpPr>
          <p:cNvPr id="11" name="Rectangle 10">
            <a:extLst>
              <a:ext uri="{FF2B5EF4-FFF2-40B4-BE49-F238E27FC236}">
                <a16:creationId xmlns:a16="http://schemas.microsoft.com/office/drawing/2014/main" id="{7D063713-8CAD-4D6C-B985-3BDAD49EC19A}"/>
              </a:ext>
            </a:extLst>
          </p:cNvPr>
          <p:cNvSpPr/>
          <p:nvPr/>
        </p:nvSpPr>
        <p:spPr>
          <a:xfrm>
            <a:off x="9944624" y="1161005"/>
            <a:ext cx="1040670" cy="923330"/>
          </a:xfrm>
          <a:prstGeom prst="rect">
            <a:avLst/>
          </a:prstGeom>
        </p:spPr>
        <p:txBody>
          <a:bodyPr wrap="none">
            <a:spAutoFit/>
          </a:bodyPr>
          <a:lstStyle/>
          <a:p>
            <a:r>
              <a:rPr lang="fr-FR" sz="5400" b="1" dirty="0">
                <a:solidFill>
                  <a:srgbClr val="92D050"/>
                </a:solidFill>
              </a:rPr>
              <a:t>8%</a:t>
            </a:r>
          </a:p>
        </p:txBody>
      </p:sp>
      <p:sp>
        <p:nvSpPr>
          <p:cNvPr id="12" name="Rectangle 11">
            <a:extLst>
              <a:ext uri="{FF2B5EF4-FFF2-40B4-BE49-F238E27FC236}">
                <a16:creationId xmlns:a16="http://schemas.microsoft.com/office/drawing/2014/main" id="{FD0C6763-D21E-4A32-A449-946725E31260}"/>
              </a:ext>
            </a:extLst>
          </p:cNvPr>
          <p:cNvSpPr/>
          <p:nvPr/>
        </p:nvSpPr>
        <p:spPr>
          <a:xfrm>
            <a:off x="2071742" y="3280073"/>
            <a:ext cx="1040670" cy="923330"/>
          </a:xfrm>
          <a:prstGeom prst="rect">
            <a:avLst/>
          </a:prstGeom>
        </p:spPr>
        <p:txBody>
          <a:bodyPr wrap="none">
            <a:spAutoFit/>
          </a:bodyPr>
          <a:lstStyle/>
          <a:p>
            <a:r>
              <a:rPr lang="fr-FR" sz="5400" b="1" dirty="0">
                <a:solidFill>
                  <a:srgbClr val="92D050"/>
                </a:solidFill>
              </a:rPr>
              <a:t>7%</a:t>
            </a:r>
          </a:p>
        </p:txBody>
      </p:sp>
      <p:sp>
        <p:nvSpPr>
          <p:cNvPr id="13" name="Rectangle 12">
            <a:extLst>
              <a:ext uri="{FF2B5EF4-FFF2-40B4-BE49-F238E27FC236}">
                <a16:creationId xmlns:a16="http://schemas.microsoft.com/office/drawing/2014/main" id="{06A1DEC5-E590-4C80-B8ED-ACA2B075BC58}"/>
              </a:ext>
            </a:extLst>
          </p:cNvPr>
          <p:cNvSpPr/>
          <p:nvPr/>
        </p:nvSpPr>
        <p:spPr>
          <a:xfrm>
            <a:off x="5276178" y="3280073"/>
            <a:ext cx="1040670" cy="923330"/>
          </a:xfrm>
          <a:prstGeom prst="rect">
            <a:avLst/>
          </a:prstGeom>
        </p:spPr>
        <p:txBody>
          <a:bodyPr wrap="none">
            <a:spAutoFit/>
          </a:bodyPr>
          <a:lstStyle/>
          <a:p>
            <a:r>
              <a:rPr lang="fr-FR" sz="5400" b="1" dirty="0">
                <a:solidFill>
                  <a:srgbClr val="92D050"/>
                </a:solidFill>
              </a:rPr>
              <a:t>7%</a:t>
            </a:r>
          </a:p>
        </p:txBody>
      </p:sp>
      <p:sp>
        <p:nvSpPr>
          <p:cNvPr id="14" name="Rectangle 13">
            <a:extLst>
              <a:ext uri="{FF2B5EF4-FFF2-40B4-BE49-F238E27FC236}">
                <a16:creationId xmlns:a16="http://schemas.microsoft.com/office/drawing/2014/main" id="{E88E89AE-1E57-428A-9E6C-A35D6F1E7A13}"/>
              </a:ext>
            </a:extLst>
          </p:cNvPr>
          <p:cNvSpPr/>
          <p:nvPr/>
        </p:nvSpPr>
        <p:spPr>
          <a:xfrm>
            <a:off x="8361770" y="3312478"/>
            <a:ext cx="1040670" cy="923330"/>
          </a:xfrm>
          <a:prstGeom prst="rect">
            <a:avLst/>
          </a:prstGeom>
        </p:spPr>
        <p:txBody>
          <a:bodyPr wrap="none">
            <a:spAutoFit/>
          </a:bodyPr>
          <a:lstStyle/>
          <a:p>
            <a:r>
              <a:rPr lang="fr-FR" sz="5400" b="1" dirty="0">
                <a:solidFill>
                  <a:srgbClr val="92D050"/>
                </a:solidFill>
              </a:rPr>
              <a:t>6%</a:t>
            </a:r>
          </a:p>
        </p:txBody>
      </p:sp>
      <p:sp>
        <p:nvSpPr>
          <p:cNvPr id="15" name="Rectangle 14">
            <a:extLst>
              <a:ext uri="{FF2B5EF4-FFF2-40B4-BE49-F238E27FC236}">
                <a16:creationId xmlns:a16="http://schemas.microsoft.com/office/drawing/2014/main" id="{E5AD4A01-3EDA-4096-9BD3-918486216B64}"/>
              </a:ext>
            </a:extLst>
          </p:cNvPr>
          <p:cNvSpPr/>
          <p:nvPr/>
        </p:nvSpPr>
        <p:spPr>
          <a:xfrm>
            <a:off x="1364971" y="2082418"/>
            <a:ext cx="1321131" cy="646331"/>
          </a:xfrm>
          <a:prstGeom prst="rect">
            <a:avLst/>
          </a:prstGeom>
        </p:spPr>
        <p:txBody>
          <a:bodyPr wrap="none">
            <a:spAutoFit/>
          </a:bodyPr>
          <a:lstStyle/>
          <a:p>
            <a:r>
              <a:rPr lang="fr-FR" b="1" dirty="0">
                <a:solidFill>
                  <a:srgbClr val="92D050"/>
                </a:solidFill>
              </a:rPr>
              <a:t>Commercial</a:t>
            </a:r>
          </a:p>
          <a:p>
            <a:r>
              <a:rPr lang="fr-FR" b="1" dirty="0">
                <a:solidFill>
                  <a:srgbClr val="92D050"/>
                </a:solidFill>
              </a:rPr>
              <a:t>Marketing</a:t>
            </a:r>
          </a:p>
        </p:txBody>
      </p:sp>
      <p:sp>
        <p:nvSpPr>
          <p:cNvPr id="16" name="Rectangle 15">
            <a:extLst>
              <a:ext uri="{FF2B5EF4-FFF2-40B4-BE49-F238E27FC236}">
                <a16:creationId xmlns:a16="http://schemas.microsoft.com/office/drawing/2014/main" id="{417AF29E-CB29-4FE6-8D50-1336AC6D54D4}"/>
              </a:ext>
            </a:extLst>
          </p:cNvPr>
          <p:cNvSpPr/>
          <p:nvPr/>
        </p:nvSpPr>
        <p:spPr>
          <a:xfrm>
            <a:off x="2497309" y="168731"/>
            <a:ext cx="7197381" cy="477375"/>
          </a:xfrm>
          <a:prstGeom prst="rect">
            <a:avLst/>
          </a:prstGeom>
        </p:spPr>
        <p:txBody>
          <a:bodyPr wrap="square">
            <a:spAutoFit/>
          </a:bodyPr>
          <a:lstStyle/>
          <a:p>
            <a:pPr algn="ctr">
              <a:lnSpc>
                <a:spcPct val="139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u="sng" dirty="0">
                <a:solidFill>
                  <a:schemeClr val="accent1">
                    <a:lumMod val="75000"/>
                  </a:schemeClr>
                </a:solidFill>
                <a:latin typeface="Calibri" pitchFamily="34" charset="0"/>
              </a:rPr>
              <a:t>OBSERVATOIRE DE L’EMPLOI 2017 ENQUÊTE REALISÉE PAR INGENIA</a:t>
            </a:r>
            <a:endParaRPr lang="fr-FR" b="1" u="sng" dirty="0">
              <a:solidFill>
                <a:schemeClr val="accent1">
                  <a:lumMod val="75000"/>
                </a:schemeClr>
              </a:solidFill>
              <a:latin typeface="Calibri" pitchFamily="34" charset="0"/>
            </a:endParaRPr>
          </a:p>
        </p:txBody>
      </p:sp>
      <p:pic>
        <p:nvPicPr>
          <p:cNvPr id="18" name="Image 17">
            <a:extLst>
              <a:ext uri="{FF2B5EF4-FFF2-40B4-BE49-F238E27FC236}">
                <a16:creationId xmlns:a16="http://schemas.microsoft.com/office/drawing/2014/main" id="{59D4DED1-BAE2-45A0-B714-0AD1CD78F523}"/>
              </a:ext>
            </a:extLst>
          </p:cNvPr>
          <p:cNvPicPr/>
          <p:nvPr/>
        </p:nvPicPr>
        <p:blipFill>
          <a:blip r:embed="rId7" cstate="print"/>
          <a:srcRect/>
          <a:stretch>
            <a:fillRect/>
          </a:stretch>
        </p:blipFill>
        <p:spPr bwMode="auto">
          <a:xfrm>
            <a:off x="498424" y="292860"/>
            <a:ext cx="1322070" cy="476250"/>
          </a:xfrm>
          <a:prstGeom prst="rect">
            <a:avLst/>
          </a:prstGeom>
          <a:noFill/>
          <a:ln w="9525">
            <a:noFill/>
            <a:miter lim="800000"/>
            <a:headEnd/>
            <a:tailEnd/>
          </a:ln>
        </p:spPr>
      </p:pic>
      <p:sp>
        <p:nvSpPr>
          <p:cNvPr id="17" name="Rectangle 16">
            <a:extLst>
              <a:ext uri="{FF2B5EF4-FFF2-40B4-BE49-F238E27FC236}">
                <a16:creationId xmlns:a16="http://schemas.microsoft.com/office/drawing/2014/main" id="{38A74079-5CF8-487E-9EB8-069D1EF711E4}"/>
              </a:ext>
            </a:extLst>
          </p:cNvPr>
          <p:cNvSpPr/>
          <p:nvPr/>
        </p:nvSpPr>
        <p:spPr>
          <a:xfrm>
            <a:off x="4271954" y="862333"/>
            <a:ext cx="2996590" cy="298672"/>
          </a:xfrm>
          <a:prstGeom prst="rect">
            <a:avLst/>
          </a:prstGeom>
        </p:spPr>
        <p:txBody>
          <a:bodyPr wrap="none">
            <a:spAutoFit/>
          </a:bodyPr>
          <a:lstStyle/>
          <a:p>
            <a:pPr marL="320675" indent="-319088" algn="ctr">
              <a:lnSpc>
                <a:spcPct val="70000"/>
              </a:lnSpc>
              <a:spcBef>
                <a:spcPts val="8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u="sng" dirty="0">
                <a:solidFill>
                  <a:srgbClr val="00B050"/>
                </a:solidFill>
              </a:rPr>
              <a:t>EMPLOIS ACTUELS : </a:t>
            </a:r>
            <a:r>
              <a:rPr lang="en-GB" b="1" u="sng" dirty="0" err="1">
                <a:solidFill>
                  <a:srgbClr val="00B050"/>
                </a:solidFill>
              </a:rPr>
              <a:t>fonctions</a:t>
            </a:r>
            <a:endParaRPr lang="en-GB" b="1" u="sng" dirty="0">
              <a:solidFill>
                <a:srgbClr val="00B050"/>
              </a:solidFill>
            </a:endParaRPr>
          </a:p>
        </p:txBody>
      </p:sp>
      <p:sp>
        <p:nvSpPr>
          <p:cNvPr id="19" name="Rectangle 18">
            <a:extLst>
              <a:ext uri="{FF2B5EF4-FFF2-40B4-BE49-F238E27FC236}">
                <a16:creationId xmlns:a16="http://schemas.microsoft.com/office/drawing/2014/main" id="{8CE088D3-D539-4DAD-AE85-7FCFF1CCD4AC}"/>
              </a:ext>
            </a:extLst>
          </p:cNvPr>
          <p:cNvSpPr/>
          <p:nvPr/>
        </p:nvSpPr>
        <p:spPr>
          <a:xfrm>
            <a:off x="4315317" y="2247695"/>
            <a:ext cx="1061829" cy="298672"/>
          </a:xfrm>
          <a:prstGeom prst="rect">
            <a:avLst/>
          </a:prstGeom>
        </p:spPr>
        <p:txBody>
          <a:bodyPr wrap="none">
            <a:spAutoFit/>
          </a:bodyPr>
          <a:lstStyle/>
          <a:p>
            <a:pPr marL="320675" indent="-319088" algn="ctr">
              <a:lnSpc>
                <a:spcPct val="70000"/>
              </a:lnSpc>
              <a:spcBef>
                <a:spcPts val="8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a:solidFill>
                  <a:srgbClr val="92D050"/>
                </a:solidFill>
              </a:rPr>
              <a:t>Direction</a:t>
            </a:r>
          </a:p>
        </p:txBody>
      </p:sp>
      <p:sp>
        <p:nvSpPr>
          <p:cNvPr id="20" name="Rectangle 19">
            <a:extLst>
              <a:ext uri="{FF2B5EF4-FFF2-40B4-BE49-F238E27FC236}">
                <a16:creationId xmlns:a16="http://schemas.microsoft.com/office/drawing/2014/main" id="{439528EF-1A8A-450D-B627-9111D519F6AB}"/>
              </a:ext>
            </a:extLst>
          </p:cNvPr>
          <p:cNvSpPr/>
          <p:nvPr/>
        </p:nvSpPr>
        <p:spPr>
          <a:xfrm>
            <a:off x="7405228" y="2298053"/>
            <a:ext cx="1378391" cy="298672"/>
          </a:xfrm>
          <a:prstGeom prst="rect">
            <a:avLst/>
          </a:prstGeom>
        </p:spPr>
        <p:txBody>
          <a:bodyPr wrap="none">
            <a:spAutoFit/>
          </a:bodyPr>
          <a:lstStyle/>
          <a:p>
            <a:pPr marL="320675" indent="-319088" algn="ctr">
              <a:lnSpc>
                <a:spcPct val="70000"/>
              </a:lnSpc>
              <a:spcBef>
                <a:spcPts val="8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a:solidFill>
                  <a:srgbClr val="92D050"/>
                </a:solidFill>
              </a:rPr>
              <a:t>Etudes, R&amp;D</a:t>
            </a:r>
          </a:p>
        </p:txBody>
      </p:sp>
      <p:sp>
        <p:nvSpPr>
          <p:cNvPr id="21" name="Rectangle 20">
            <a:extLst>
              <a:ext uri="{FF2B5EF4-FFF2-40B4-BE49-F238E27FC236}">
                <a16:creationId xmlns:a16="http://schemas.microsoft.com/office/drawing/2014/main" id="{E8399ACD-21DE-4594-BD6B-D3A9A54906FD}"/>
              </a:ext>
            </a:extLst>
          </p:cNvPr>
          <p:cNvSpPr/>
          <p:nvPr/>
        </p:nvSpPr>
        <p:spPr>
          <a:xfrm>
            <a:off x="10670351" y="2149808"/>
            <a:ext cx="1187313" cy="582724"/>
          </a:xfrm>
          <a:prstGeom prst="rect">
            <a:avLst/>
          </a:prstGeom>
        </p:spPr>
        <p:txBody>
          <a:bodyPr wrap="none">
            <a:spAutoFit/>
          </a:bodyPr>
          <a:lstStyle/>
          <a:p>
            <a:pPr marL="320675" indent="-319088" algn="ctr">
              <a:lnSpc>
                <a:spcPct val="70000"/>
              </a:lnSpc>
              <a:spcBef>
                <a:spcPts val="8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a:solidFill>
                  <a:srgbClr val="92D050"/>
                </a:solidFill>
              </a:rPr>
              <a:t>Conseil</a:t>
            </a:r>
          </a:p>
          <a:p>
            <a:pPr marL="320675" indent="-319088" algn="ctr">
              <a:lnSpc>
                <a:spcPct val="70000"/>
              </a:lnSpc>
              <a:spcBef>
                <a:spcPts val="8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a:solidFill>
                  <a:srgbClr val="92D050"/>
                </a:solidFill>
              </a:rPr>
              <a:t>Animation</a:t>
            </a:r>
          </a:p>
        </p:txBody>
      </p:sp>
      <p:sp>
        <p:nvSpPr>
          <p:cNvPr id="22" name="Rectangle 21">
            <a:extLst>
              <a:ext uri="{FF2B5EF4-FFF2-40B4-BE49-F238E27FC236}">
                <a16:creationId xmlns:a16="http://schemas.microsoft.com/office/drawing/2014/main" id="{D40069A8-848F-4446-8242-D25F1A536D6B}"/>
              </a:ext>
            </a:extLst>
          </p:cNvPr>
          <p:cNvSpPr/>
          <p:nvPr/>
        </p:nvSpPr>
        <p:spPr>
          <a:xfrm>
            <a:off x="2303865" y="4244192"/>
            <a:ext cx="1899367" cy="582724"/>
          </a:xfrm>
          <a:prstGeom prst="rect">
            <a:avLst/>
          </a:prstGeom>
        </p:spPr>
        <p:txBody>
          <a:bodyPr wrap="none">
            <a:spAutoFit/>
          </a:bodyPr>
          <a:lstStyle/>
          <a:p>
            <a:pPr marL="320675" indent="-319088" algn="ctr">
              <a:lnSpc>
                <a:spcPct val="70000"/>
              </a:lnSpc>
              <a:spcBef>
                <a:spcPts val="8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a:solidFill>
                  <a:srgbClr val="92D050"/>
                </a:solidFill>
              </a:rPr>
              <a:t>Production</a:t>
            </a:r>
          </a:p>
          <a:p>
            <a:pPr marL="320675" indent="-319088" algn="ctr">
              <a:lnSpc>
                <a:spcPct val="70000"/>
              </a:lnSpc>
              <a:spcBef>
                <a:spcPts val="8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a:solidFill>
                  <a:srgbClr val="92D050"/>
                </a:solidFill>
              </a:rPr>
              <a:t>Services </a:t>
            </a:r>
            <a:r>
              <a:rPr lang="en-GB" b="1" dirty="0" err="1">
                <a:solidFill>
                  <a:srgbClr val="92D050"/>
                </a:solidFill>
              </a:rPr>
              <a:t>connexes</a:t>
            </a:r>
            <a:endParaRPr lang="en-GB" b="1" dirty="0">
              <a:solidFill>
                <a:srgbClr val="92D050"/>
              </a:solidFill>
            </a:endParaRPr>
          </a:p>
        </p:txBody>
      </p:sp>
      <p:sp>
        <p:nvSpPr>
          <p:cNvPr id="23" name="Rectangle 22">
            <a:extLst>
              <a:ext uri="{FF2B5EF4-FFF2-40B4-BE49-F238E27FC236}">
                <a16:creationId xmlns:a16="http://schemas.microsoft.com/office/drawing/2014/main" id="{101D1F39-3C27-482F-AAF4-A6813B786A15}"/>
              </a:ext>
            </a:extLst>
          </p:cNvPr>
          <p:cNvSpPr/>
          <p:nvPr/>
        </p:nvSpPr>
        <p:spPr>
          <a:xfrm>
            <a:off x="5719402" y="4339724"/>
            <a:ext cx="1246175" cy="298672"/>
          </a:xfrm>
          <a:prstGeom prst="rect">
            <a:avLst/>
          </a:prstGeom>
        </p:spPr>
        <p:txBody>
          <a:bodyPr wrap="none">
            <a:spAutoFit/>
          </a:bodyPr>
          <a:lstStyle/>
          <a:p>
            <a:pPr marL="320675" indent="-319088" algn="ctr">
              <a:lnSpc>
                <a:spcPct val="70000"/>
              </a:lnSpc>
              <a:spcBef>
                <a:spcPts val="8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a:solidFill>
                  <a:srgbClr val="92D050"/>
                </a:solidFill>
              </a:rPr>
              <a:t>Agriculture</a:t>
            </a:r>
          </a:p>
        </p:txBody>
      </p:sp>
      <p:sp>
        <p:nvSpPr>
          <p:cNvPr id="24" name="Rectangle 23">
            <a:extLst>
              <a:ext uri="{FF2B5EF4-FFF2-40B4-BE49-F238E27FC236}">
                <a16:creationId xmlns:a16="http://schemas.microsoft.com/office/drawing/2014/main" id="{4FED9D2F-FF7D-4858-B29F-2CC4BB658D27}"/>
              </a:ext>
            </a:extLst>
          </p:cNvPr>
          <p:cNvSpPr/>
          <p:nvPr/>
        </p:nvSpPr>
        <p:spPr>
          <a:xfrm>
            <a:off x="9175233" y="4244192"/>
            <a:ext cx="1536767" cy="595163"/>
          </a:xfrm>
          <a:prstGeom prst="rect">
            <a:avLst/>
          </a:prstGeom>
        </p:spPr>
        <p:txBody>
          <a:bodyPr wrap="none">
            <a:spAutoFit/>
          </a:bodyPr>
          <a:lstStyle/>
          <a:p>
            <a:pPr marL="320675" indent="-319088" algn="ctr">
              <a:lnSpc>
                <a:spcPct val="70000"/>
              </a:lnSpc>
              <a:spcBef>
                <a:spcPts val="8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err="1">
                <a:solidFill>
                  <a:srgbClr val="92D050"/>
                </a:solidFill>
              </a:rPr>
              <a:t>Enseignement</a:t>
            </a:r>
            <a:endParaRPr lang="en-GB" b="1" dirty="0">
              <a:solidFill>
                <a:srgbClr val="92D050"/>
              </a:solidFill>
            </a:endParaRPr>
          </a:p>
          <a:p>
            <a:pPr marL="320675" indent="-319088" algn="ctr">
              <a:lnSpc>
                <a:spcPct val="70000"/>
              </a:lnSpc>
              <a:spcBef>
                <a:spcPts val="8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a:solidFill>
                  <a:srgbClr val="92D050"/>
                </a:solidFill>
              </a:rPr>
              <a:t>Formation</a:t>
            </a:r>
          </a:p>
        </p:txBody>
      </p:sp>
      <p:pic>
        <p:nvPicPr>
          <p:cNvPr id="26" name="Picture 2" descr="Travail, Train, Usine, Acte, Membres">
            <a:extLst>
              <a:ext uri="{FF2B5EF4-FFF2-40B4-BE49-F238E27FC236}">
                <a16:creationId xmlns:a16="http://schemas.microsoft.com/office/drawing/2014/main" id="{897B3A55-8ED7-4F8A-AFFA-F119E0BD58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026" y="1846987"/>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Enseignant, École, Université, Conseil">
            <a:extLst>
              <a:ext uri="{FF2B5EF4-FFF2-40B4-BE49-F238E27FC236}">
                <a16:creationId xmlns:a16="http://schemas.microsoft.com/office/drawing/2014/main" id="{4E86FF05-E638-4A4C-9F1C-736238D7FF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45211" y="3993390"/>
            <a:ext cx="1112423" cy="1112423"/>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BF488E4B-FD7E-4EEE-B5F4-EA3EC0CD174F}"/>
              </a:ext>
            </a:extLst>
          </p:cNvPr>
          <p:cNvSpPr/>
          <p:nvPr/>
        </p:nvSpPr>
        <p:spPr>
          <a:xfrm>
            <a:off x="224126" y="5456546"/>
            <a:ext cx="11780668" cy="1268552"/>
          </a:xfrm>
          <a:prstGeom prst="rect">
            <a:avLst/>
          </a:prstGeom>
        </p:spPr>
        <p:txBody>
          <a:bodyPr wrap="square">
            <a:spAutoFit/>
          </a:bodyPr>
          <a:lstStyle/>
          <a:p>
            <a:pPr marL="320675" indent="-319088" algn="ctr">
              <a:lnSpc>
                <a:spcPct val="70000"/>
              </a:lnSpc>
              <a:spcBef>
                <a:spcPts val="35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a:solidFill>
                  <a:schemeClr val="bg1">
                    <a:lumMod val="50000"/>
                  </a:schemeClr>
                </a:solidFill>
              </a:rPr>
              <a:t>Gestion/Admin/Finances 5%; </a:t>
            </a:r>
            <a:r>
              <a:rPr lang="en-GB" b="1" dirty="0" err="1">
                <a:solidFill>
                  <a:schemeClr val="bg1">
                    <a:lumMod val="50000"/>
                  </a:schemeClr>
                </a:solidFill>
              </a:rPr>
              <a:t>Achat</a:t>
            </a:r>
            <a:r>
              <a:rPr lang="en-GB" b="1" dirty="0">
                <a:solidFill>
                  <a:schemeClr val="bg1">
                    <a:lumMod val="50000"/>
                  </a:schemeClr>
                </a:solidFill>
              </a:rPr>
              <a:t>/Appro/</a:t>
            </a:r>
            <a:r>
              <a:rPr lang="en-GB" b="1" dirty="0" err="1">
                <a:solidFill>
                  <a:schemeClr val="bg1">
                    <a:lumMod val="50000"/>
                  </a:schemeClr>
                </a:solidFill>
              </a:rPr>
              <a:t>Logistique</a:t>
            </a:r>
            <a:r>
              <a:rPr lang="en-GB" b="1" dirty="0">
                <a:solidFill>
                  <a:schemeClr val="bg1">
                    <a:lumMod val="50000"/>
                  </a:schemeClr>
                </a:solidFill>
              </a:rPr>
              <a:t> 4%; Chef de </a:t>
            </a:r>
            <a:r>
              <a:rPr lang="en-GB" b="1" dirty="0" err="1">
                <a:solidFill>
                  <a:schemeClr val="bg1">
                    <a:lumMod val="50000"/>
                  </a:schemeClr>
                </a:solidFill>
              </a:rPr>
              <a:t>projet</a:t>
            </a:r>
            <a:r>
              <a:rPr lang="en-GB" b="1" dirty="0">
                <a:solidFill>
                  <a:schemeClr val="bg1">
                    <a:lumMod val="50000"/>
                  </a:schemeClr>
                </a:solidFill>
              </a:rPr>
              <a:t> transversal 4%; Audit/Conseil </a:t>
            </a:r>
            <a:r>
              <a:rPr lang="en-GB" b="1" dirty="0" err="1">
                <a:solidFill>
                  <a:schemeClr val="bg1">
                    <a:lumMod val="50000"/>
                  </a:schemeClr>
                </a:solidFill>
              </a:rPr>
              <a:t>externe</a:t>
            </a:r>
            <a:r>
              <a:rPr lang="en-GB" b="1" dirty="0">
                <a:solidFill>
                  <a:schemeClr val="bg1">
                    <a:lumMod val="50000"/>
                  </a:schemeClr>
                </a:solidFill>
              </a:rPr>
              <a:t>  4%;</a:t>
            </a:r>
          </a:p>
          <a:p>
            <a:pPr marL="320675" indent="-319088" algn="ctr">
              <a:lnSpc>
                <a:spcPct val="70000"/>
              </a:lnSpc>
              <a:spcBef>
                <a:spcPts val="35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a:solidFill>
                  <a:schemeClr val="bg1">
                    <a:lumMod val="50000"/>
                  </a:schemeClr>
                </a:solidFill>
              </a:rPr>
              <a:t>Informatique 1%;  Communication/</a:t>
            </a:r>
            <a:r>
              <a:rPr lang="en-GB" b="1" dirty="0" err="1">
                <a:solidFill>
                  <a:schemeClr val="bg1">
                    <a:lumMod val="50000"/>
                  </a:schemeClr>
                </a:solidFill>
              </a:rPr>
              <a:t>Journalisme</a:t>
            </a:r>
            <a:r>
              <a:rPr lang="en-GB" b="1" dirty="0">
                <a:solidFill>
                  <a:schemeClr val="bg1">
                    <a:lumMod val="50000"/>
                  </a:schemeClr>
                </a:solidFill>
              </a:rPr>
              <a:t> 1%; RH 0,7%; Divers  6%   </a:t>
            </a:r>
          </a:p>
          <a:p>
            <a:pPr marL="320675" indent="-319088">
              <a:lnSpc>
                <a:spcPct val="70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1100" b="1" dirty="0"/>
              <a:t>		</a:t>
            </a:r>
          </a:p>
          <a:p>
            <a:pPr marL="320675" indent="-319088" algn="ctr">
              <a:lnSpc>
                <a:spcPct val="70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i="1" dirty="0">
                <a:solidFill>
                  <a:srgbClr val="990000"/>
                </a:solidFill>
              </a:rPr>
              <a:t>6 types </a:t>
            </a:r>
            <a:r>
              <a:rPr lang="en-GB" b="1" i="1" dirty="0" err="1">
                <a:solidFill>
                  <a:srgbClr val="990000"/>
                </a:solidFill>
              </a:rPr>
              <a:t>d’activités</a:t>
            </a:r>
            <a:r>
              <a:rPr lang="en-GB" b="1" i="1" dirty="0">
                <a:solidFill>
                  <a:srgbClr val="990000"/>
                </a:solidFill>
              </a:rPr>
              <a:t> </a:t>
            </a:r>
            <a:r>
              <a:rPr lang="en-GB" b="1" i="1" dirty="0" err="1">
                <a:solidFill>
                  <a:srgbClr val="990000"/>
                </a:solidFill>
              </a:rPr>
              <a:t>recouvrent</a:t>
            </a:r>
            <a:r>
              <a:rPr lang="en-GB" b="1" i="1" dirty="0">
                <a:solidFill>
                  <a:srgbClr val="990000"/>
                </a:solidFill>
              </a:rPr>
              <a:t> les 2/3 des </a:t>
            </a:r>
            <a:r>
              <a:rPr lang="en-GB" b="1" i="1" dirty="0" err="1">
                <a:solidFill>
                  <a:srgbClr val="990000"/>
                </a:solidFill>
              </a:rPr>
              <a:t>emplois</a:t>
            </a:r>
            <a:r>
              <a:rPr lang="en-GB" b="1" i="1" dirty="0">
                <a:solidFill>
                  <a:srgbClr val="990000"/>
                </a:solidFill>
              </a:rPr>
              <a:t>.</a:t>
            </a:r>
          </a:p>
          <a:p>
            <a:pPr marL="320675" indent="-319088" algn="ctr">
              <a:lnSpc>
                <a:spcPct val="70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a:solidFill>
                  <a:srgbClr val="990000"/>
                </a:solidFill>
              </a:rPr>
              <a:t>Des </a:t>
            </a:r>
            <a:r>
              <a:rPr lang="en-GB" b="1" dirty="0" err="1">
                <a:solidFill>
                  <a:srgbClr val="990000"/>
                </a:solidFill>
              </a:rPr>
              <a:t>Ingénieurs</a:t>
            </a:r>
            <a:r>
              <a:rPr lang="en-GB" b="1" dirty="0">
                <a:solidFill>
                  <a:srgbClr val="990000"/>
                </a:solidFill>
              </a:rPr>
              <a:t> </a:t>
            </a:r>
            <a:r>
              <a:rPr lang="en-GB" b="1" dirty="0" err="1">
                <a:solidFill>
                  <a:srgbClr val="990000"/>
                </a:solidFill>
              </a:rPr>
              <a:t>adaptés</a:t>
            </a:r>
            <a:r>
              <a:rPr lang="en-GB" b="1" dirty="0">
                <a:solidFill>
                  <a:srgbClr val="990000"/>
                </a:solidFill>
              </a:rPr>
              <a:t> et </a:t>
            </a:r>
            <a:r>
              <a:rPr lang="en-GB" b="1" dirty="0" err="1">
                <a:solidFill>
                  <a:srgbClr val="990000"/>
                </a:solidFill>
              </a:rPr>
              <a:t>adaptables</a:t>
            </a:r>
            <a:r>
              <a:rPr lang="en-GB" b="1" dirty="0">
                <a:solidFill>
                  <a:srgbClr val="990000"/>
                </a:solidFill>
              </a:rPr>
              <a:t> à des </a:t>
            </a:r>
            <a:r>
              <a:rPr lang="en-GB" b="1" dirty="0" err="1">
                <a:solidFill>
                  <a:srgbClr val="990000"/>
                </a:solidFill>
              </a:rPr>
              <a:t>postes</a:t>
            </a:r>
            <a:r>
              <a:rPr lang="en-GB" b="1" dirty="0">
                <a:solidFill>
                  <a:srgbClr val="990000"/>
                </a:solidFill>
              </a:rPr>
              <a:t> </a:t>
            </a:r>
            <a:r>
              <a:rPr lang="en-GB" b="1" dirty="0" err="1">
                <a:solidFill>
                  <a:srgbClr val="990000"/>
                </a:solidFill>
              </a:rPr>
              <a:t>variés</a:t>
            </a:r>
            <a:r>
              <a:rPr lang="en-GB" b="1" dirty="0">
                <a:solidFill>
                  <a:srgbClr val="990000"/>
                </a:solidFill>
              </a:rPr>
              <a:t>.</a:t>
            </a:r>
          </a:p>
        </p:txBody>
      </p:sp>
    </p:spTree>
    <p:extLst>
      <p:ext uri="{BB962C8B-B14F-4D97-AF65-F5344CB8AC3E}">
        <p14:creationId xmlns:p14="http://schemas.microsoft.com/office/powerpoint/2010/main" val="1228692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BF490E-D8F4-4F8B-B9F5-CC342C557C03}"/>
              </a:ext>
            </a:extLst>
          </p:cNvPr>
          <p:cNvSpPr/>
          <p:nvPr/>
        </p:nvSpPr>
        <p:spPr>
          <a:xfrm>
            <a:off x="2955235" y="372736"/>
            <a:ext cx="6785113" cy="442044"/>
          </a:xfrm>
          <a:prstGeom prst="rect">
            <a:avLst/>
          </a:prstGeom>
        </p:spPr>
        <p:txBody>
          <a:bodyPr wrap="square">
            <a:spAutoFit/>
          </a:bodyPr>
          <a:lstStyle/>
          <a:p>
            <a:pPr algn="ctr">
              <a:lnSpc>
                <a:spcPct val="139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u="sng" dirty="0">
                <a:solidFill>
                  <a:schemeClr val="accent1">
                    <a:lumMod val="75000"/>
                  </a:schemeClr>
                </a:solidFill>
                <a:latin typeface="Calibri" pitchFamily="34" charset="0"/>
              </a:rPr>
              <a:t>OBSERVATOIRE DE L’EMPLOI 2017 ENQUÊTE REALISÉE PAR INGENIA</a:t>
            </a:r>
            <a:endParaRPr lang="fr-FR" b="1" u="sng" dirty="0">
              <a:solidFill>
                <a:schemeClr val="accent1">
                  <a:lumMod val="75000"/>
                </a:schemeClr>
              </a:solidFill>
              <a:latin typeface="Calibri" pitchFamily="34" charset="0"/>
            </a:endParaRPr>
          </a:p>
        </p:txBody>
      </p:sp>
      <p:pic>
        <p:nvPicPr>
          <p:cNvPr id="3" name="Image 2">
            <a:extLst>
              <a:ext uri="{FF2B5EF4-FFF2-40B4-BE49-F238E27FC236}">
                <a16:creationId xmlns:a16="http://schemas.microsoft.com/office/drawing/2014/main" id="{89476125-010B-49D5-BABA-5AB13801475A}"/>
              </a:ext>
            </a:extLst>
          </p:cNvPr>
          <p:cNvPicPr/>
          <p:nvPr/>
        </p:nvPicPr>
        <p:blipFill>
          <a:blip r:embed="rId2" cstate="print"/>
          <a:srcRect/>
          <a:stretch>
            <a:fillRect/>
          </a:stretch>
        </p:blipFill>
        <p:spPr bwMode="auto">
          <a:xfrm>
            <a:off x="558165" y="373861"/>
            <a:ext cx="1322070" cy="476250"/>
          </a:xfrm>
          <a:prstGeom prst="rect">
            <a:avLst/>
          </a:prstGeom>
          <a:noFill/>
          <a:ln w="9525">
            <a:noFill/>
            <a:miter lim="800000"/>
            <a:headEnd/>
            <a:tailEnd/>
          </a:ln>
        </p:spPr>
      </p:pic>
      <p:sp>
        <p:nvSpPr>
          <p:cNvPr id="4" name="Rectangle 3">
            <a:extLst>
              <a:ext uri="{FF2B5EF4-FFF2-40B4-BE49-F238E27FC236}">
                <a16:creationId xmlns:a16="http://schemas.microsoft.com/office/drawing/2014/main" id="{E392503E-27CE-4EC6-BB0B-6EC3A39541DA}"/>
              </a:ext>
            </a:extLst>
          </p:cNvPr>
          <p:cNvSpPr/>
          <p:nvPr/>
        </p:nvSpPr>
        <p:spPr>
          <a:xfrm>
            <a:off x="1689652" y="1630400"/>
            <a:ext cx="9316278" cy="3803092"/>
          </a:xfrm>
          <a:prstGeom prst="rect">
            <a:avLst/>
          </a:prstGeom>
        </p:spPr>
        <p:txBody>
          <a:bodyPr wrap="square">
            <a:spAutoFit/>
          </a:bodyPr>
          <a:lstStyle/>
          <a:p>
            <a:pPr marL="320675" indent="-319088" algn="ctr">
              <a:lnSpc>
                <a:spcPct val="87000"/>
              </a:lnSpc>
              <a:spcBef>
                <a:spcPts val="725"/>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u="sng" dirty="0">
                <a:solidFill>
                  <a:srgbClr val="00B050"/>
                </a:solidFill>
              </a:rPr>
              <a:t>RESPONSABILITES EXERCÉES</a:t>
            </a:r>
          </a:p>
          <a:p>
            <a:pPr marL="320675" indent="-319088">
              <a:lnSpc>
                <a:spcPct val="87000"/>
              </a:lnSpc>
              <a:spcBef>
                <a:spcPts val="4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rgbClr val="000099"/>
                </a:solidFill>
              </a:rPr>
              <a:t>                                           		           </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t>			</a:t>
            </a:r>
            <a:r>
              <a:rPr lang="en-GB" sz="2000" b="1" dirty="0" err="1">
                <a:solidFill>
                  <a:schemeClr val="bg1">
                    <a:lumMod val="50000"/>
                  </a:schemeClr>
                </a:solidFill>
              </a:rPr>
              <a:t>Responsabilité</a:t>
            </a:r>
            <a:r>
              <a:rPr lang="en-GB" sz="2000" b="1" dirty="0">
                <a:solidFill>
                  <a:schemeClr val="bg1">
                    <a:lumMod val="50000"/>
                  </a:schemeClr>
                </a:solidFill>
              </a:rPr>
              <a:t> de </a:t>
            </a:r>
            <a:r>
              <a:rPr lang="en-GB" sz="2000" b="1" dirty="0" err="1">
                <a:solidFill>
                  <a:schemeClr val="bg1">
                    <a:lumMod val="50000"/>
                  </a:schemeClr>
                </a:solidFill>
              </a:rPr>
              <a:t>Projet</a:t>
            </a:r>
            <a:r>
              <a:rPr lang="en-GB" sz="2000" b="1" dirty="0">
                <a:solidFill>
                  <a:schemeClr val="bg1">
                    <a:lumMod val="50000"/>
                  </a:schemeClr>
                </a:solidFill>
              </a:rPr>
              <a:t>             	                        	80 % (76)</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a:t>
            </a:r>
            <a:r>
              <a:rPr lang="en-GB" sz="2000" b="1" dirty="0" err="1">
                <a:solidFill>
                  <a:schemeClr val="bg1">
                    <a:lumMod val="50000"/>
                  </a:schemeClr>
                </a:solidFill>
              </a:rPr>
              <a:t>Responsabilité</a:t>
            </a:r>
            <a:r>
              <a:rPr lang="en-GB" sz="2000" b="1" dirty="0">
                <a:solidFill>
                  <a:schemeClr val="bg1">
                    <a:lumMod val="50000"/>
                  </a:schemeClr>
                </a:solidFill>
              </a:rPr>
              <a:t> de budget </a:t>
            </a:r>
            <a:r>
              <a:rPr lang="en-GB" sz="2000" b="1" dirty="0" err="1">
                <a:solidFill>
                  <a:schemeClr val="bg1">
                    <a:lumMod val="50000"/>
                  </a:schemeClr>
                </a:solidFill>
              </a:rPr>
              <a:t>ou</a:t>
            </a:r>
            <a:r>
              <a:rPr lang="en-GB" sz="2000" b="1" dirty="0">
                <a:solidFill>
                  <a:schemeClr val="bg1">
                    <a:lumMod val="50000"/>
                  </a:schemeClr>
                </a:solidFill>
              </a:rPr>
              <a:t> </a:t>
            </a:r>
            <a:r>
              <a:rPr lang="en-GB" sz="2000" b="1" dirty="0" err="1">
                <a:solidFill>
                  <a:schemeClr val="bg1">
                    <a:lumMod val="50000"/>
                  </a:schemeClr>
                </a:solidFill>
              </a:rPr>
              <a:t>Chiffre</a:t>
            </a:r>
            <a:r>
              <a:rPr lang="en-GB" sz="2000" b="1" dirty="0">
                <a:solidFill>
                  <a:schemeClr val="bg1">
                    <a:lumMod val="50000"/>
                  </a:schemeClr>
                </a:solidFill>
              </a:rPr>
              <a:t> </a:t>
            </a:r>
            <a:r>
              <a:rPr lang="en-GB" sz="2000" b="1" dirty="0" err="1">
                <a:solidFill>
                  <a:schemeClr val="bg1">
                    <a:lumMod val="50000"/>
                  </a:schemeClr>
                </a:solidFill>
              </a:rPr>
              <a:t>d’affaires</a:t>
            </a:r>
            <a:r>
              <a:rPr lang="en-GB" sz="2000" b="1" dirty="0">
                <a:solidFill>
                  <a:schemeClr val="bg1">
                    <a:lumMod val="50000"/>
                  </a:schemeClr>
                </a:solidFill>
              </a:rPr>
              <a:t>          58 % (63)    </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Prises </a:t>
            </a:r>
            <a:r>
              <a:rPr lang="en-GB" sz="2000" b="1" dirty="0" err="1">
                <a:solidFill>
                  <a:schemeClr val="bg1">
                    <a:lumMod val="50000"/>
                  </a:schemeClr>
                </a:solidFill>
              </a:rPr>
              <a:t>décisions</a:t>
            </a:r>
            <a:r>
              <a:rPr lang="en-GB" sz="2000" b="1" dirty="0">
                <a:solidFill>
                  <a:schemeClr val="bg1">
                    <a:lumMod val="50000"/>
                  </a:schemeClr>
                </a:solidFill>
              </a:rPr>
              <a:t> </a:t>
            </a:r>
            <a:r>
              <a:rPr lang="en-GB" sz="2000" b="1" dirty="0" err="1">
                <a:solidFill>
                  <a:schemeClr val="bg1">
                    <a:lumMod val="50000"/>
                  </a:schemeClr>
                </a:solidFill>
              </a:rPr>
              <a:t>stratégiques</a:t>
            </a:r>
            <a:r>
              <a:rPr lang="en-GB" sz="2000" b="1" dirty="0">
                <a:solidFill>
                  <a:schemeClr val="bg1">
                    <a:lumMod val="50000"/>
                  </a:schemeClr>
                </a:solidFill>
              </a:rPr>
              <a:t>     		       		       55 % (58)</a:t>
            </a:r>
          </a:p>
          <a:p>
            <a:pPr marL="320675" indent="-319088">
              <a:lnSpc>
                <a:spcPct val="87000"/>
              </a:lnSpc>
              <a:spcBef>
                <a:spcPts val="600"/>
              </a:spcBef>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a:t>
            </a:r>
            <a:r>
              <a:rPr lang="en-GB" sz="2000" b="1" dirty="0" err="1">
                <a:solidFill>
                  <a:schemeClr val="bg1">
                    <a:lumMod val="50000"/>
                  </a:schemeClr>
                </a:solidFill>
              </a:rPr>
              <a:t>Encadrement</a:t>
            </a:r>
            <a:r>
              <a:rPr lang="en-GB" sz="2000" b="1" dirty="0">
                <a:solidFill>
                  <a:schemeClr val="bg1">
                    <a:lumMod val="50000"/>
                  </a:schemeClr>
                </a:solidFill>
              </a:rPr>
              <a:t> </a:t>
            </a:r>
            <a:r>
              <a:rPr lang="en-GB" sz="2000" b="1" dirty="0" err="1">
                <a:solidFill>
                  <a:schemeClr val="bg1">
                    <a:lumMod val="50000"/>
                  </a:schemeClr>
                </a:solidFill>
              </a:rPr>
              <a:t>d’une</a:t>
            </a:r>
            <a:r>
              <a:rPr lang="en-GB" sz="2000" b="1" dirty="0">
                <a:solidFill>
                  <a:schemeClr val="bg1">
                    <a:lumMod val="50000"/>
                  </a:schemeClr>
                </a:solidFill>
              </a:rPr>
              <a:t> </a:t>
            </a:r>
            <a:r>
              <a:rPr lang="en-GB" sz="2000" b="1" dirty="0" err="1">
                <a:solidFill>
                  <a:schemeClr val="bg1">
                    <a:lumMod val="50000"/>
                  </a:schemeClr>
                </a:solidFill>
              </a:rPr>
              <a:t>équipe</a:t>
            </a:r>
            <a:r>
              <a:rPr lang="en-GB" sz="2000" b="1" dirty="0">
                <a:solidFill>
                  <a:schemeClr val="bg1">
                    <a:lumMod val="50000"/>
                  </a:schemeClr>
                </a:solidFill>
              </a:rPr>
              <a:t>         	            		       46 % (51)</a:t>
            </a:r>
          </a:p>
          <a:p>
            <a:pPr marL="320675" indent="-319088">
              <a:lnSpc>
                <a:spcPct val="87000"/>
              </a:lnSpc>
              <a:spcBef>
                <a:spcPts val="600"/>
              </a:spcBef>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a:t>
            </a:r>
            <a:r>
              <a:rPr lang="en-GB" sz="2000" b="1" dirty="0" err="1">
                <a:solidFill>
                  <a:schemeClr val="bg1">
                    <a:lumMod val="50000"/>
                  </a:schemeClr>
                </a:solidFill>
              </a:rPr>
              <a:t>Responsabilité</a:t>
            </a:r>
            <a:r>
              <a:rPr lang="en-GB" sz="2000" b="1" dirty="0">
                <a:solidFill>
                  <a:schemeClr val="bg1">
                    <a:lumMod val="50000"/>
                  </a:schemeClr>
                </a:solidFill>
              </a:rPr>
              <a:t> </a:t>
            </a:r>
            <a:r>
              <a:rPr lang="en-GB" sz="2000" b="1" dirty="0" err="1">
                <a:solidFill>
                  <a:schemeClr val="bg1">
                    <a:lumMod val="50000"/>
                  </a:schemeClr>
                </a:solidFill>
              </a:rPr>
              <a:t>d’une</a:t>
            </a:r>
            <a:r>
              <a:rPr lang="en-GB" sz="2000" b="1" dirty="0">
                <a:solidFill>
                  <a:schemeClr val="bg1">
                    <a:lumMod val="50000"/>
                  </a:schemeClr>
                </a:solidFill>
              </a:rPr>
              <a:t> </a:t>
            </a:r>
            <a:r>
              <a:rPr lang="en-GB" sz="2000" b="1" dirty="0" err="1">
                <a:solidFill>
                  <a:schemeClr val="bg1">
                    <a:lumMod val="50000"/>
                  </a:schemeClr>
                </a:solidFill>
              </a:rPr>
              <a:t>entreprise</a:t>
            </a:r>
            <a:r>
              <a:rPr lang="en-GB" sz="2000" b="1" dirty="0">
                <a:solidFill>
                  <a:schemeClr val="bg1">
                    <a:lumMod val="50000"/>
                  </a:schemeClr>
                </a:solidFill>
              </a:rPr>
              <a:t>, centre de profit    24 % (30)</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a:t>
            </a:r>
            <a:r>
              <a:rPr lang="en-GB" sz="2000" b="1" dirty="0" err="1">
                <a:solidFill>
                  <a:schemeClr val="bg1">
                    <a:lumMod val="50000"/>
                  </a:schemeClr>
                </a:solidFill>
              </a:rPr>
              <a:t>Responsabilité</a:t>
            </a:r>
            <a:r>
              <a:rPr lang="en-GB" sz="2000" b="1" dirty="0">
                <a:solidFill>
                  <a:schemeClr val="bg1">
                    <a:lumMod val="50000"/>
                  </a:schemeClr>
                </a:solidFill>
              </a:rPr>
              <a:t> à </a:t>
            </a:r>
            <a:r>
              <a:rPr lang="en-GB" sz="2000" b="1" dirty="0" err="1">
                <a:solidFill>
                  <a:schemeClr val="bg1">
                    <a:lumMod val="50000"/>
                  </a:schemeClr>
                </a:solidFill>
              </a:rPr>
              <a:t>l'international</a:t>
            </a:r>
            <a:r>
              <a:rPr lang="en-GB" sz="2000" b="1" dirty="0">
                <a:solidFill>
                  <a:schemeClr val="bg1">
                    <a:lumMod val="50000"/>
                  </a:schemeClr>
                </a:solidFill>
              </a:rPr>
              <a:t>		        	       23 % (25)</a:t>
            </a:r>
          </a:p>
          <a:p>
            <a:pPr marL="320675" indent="-319088">
              <a:lnSpc>
                <a:spcPct val="94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rgbClr val="000099"/>
                </a:solidFill>
              </a:rPr>
              <a:t>        </a:t>
            </a:r>
          </a:p>
          <a:p>
            <a:pPr marL="320675" indent="-319088" algn="ctr">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i="1" dirty="0">
                <a:solidFill>
                  <a:srgbClr val="C00000"/>
                </a:solidFill>
              </a:rPr>
              <a:t>   </a:t>
            </a:r>
            <a:r>
              <a:rPr lang="en-GB" sz="2000" b="1" i="1" dirty="0" err="1">
                <a:solidFill>
                  <a:srgbClr val="990000"/>
                </a:solidFill>
              </a:rPr>
              <a:t>Très</a:t>
            </a:r>
            <a:r>
              <a:rPr lang="en-GB" sz="2000" b="1" i="1" dirty="0">
                <a:solidFill>
                  <a:srgbClr val="990000"/>
                </a:solidFill>
              </a:rPr>
              <a:t> </a:t>
            </a:r>
            <a:r>
              <a:rPr lang="en-GB" sz="2000" b="1" i="1" dirty="0" err="1">
                <a:solidFill>
                  <a:srgbClr val="990000"/>
                </a:solidFill>
              </a:rPr>
              <a:t>grande</a:t>
            </a:r>
            <a:r>
              <a:rPr lang="en-GB" sz="2000" b="1" i="1" dirty="0">
                <a:solidFill>
                  <a:srgbClr val="990000"/>
                </a:solidFill>
              </a:rPr>
              <a:t> </a:t>
            </a:r>
            <a:r>
              <a:rPr lang="en-GB" sz="2000" b="1" i="1" dirty="0" err="1">
                <a:solidFill>
                  <a:srgbClr val="990000"/>
                </a:solidFill>
              </a:rPr>
              <a:t>stabilité</a:t>
            </a:r>
            <a:r>
              <a:rPr lang="en-GB" sz="2000" b="1" i="1" dirty="0">
                <a:solidFill>
                  <a:srgbClr val="990000"/>
                </a:solidFill>
              </a:rPr>
              <a:t> </a:t>
            </a:r>
            <a:r>
              <a:rPr lang="en-GB" sz="2000" b="1" i="1" dirty="0" err="1">
                <a:solidFill>
                  <a:srgbClr val="990000"/>
                </a:solidFill>
              </a:rPr>
              <a:t>dans</a:t>
            </a:r>
            <a:r>
              <a:rPr lang="en-GB" sz="2000" b="1" i="1" dirty="0">
                <a:solidFill>
                  <a:srgbClr val="990000"/>
                </a:solidFill>
              </a:rPr>
              <a:t> le temps des </a:t>
            </a:r>
            <a:r>
              <a:rPr lang="en-GB" sz="2000" b="1" i="1" dirty="0" err="1">
                <a:solidFill>
                  <a:srgbClr val="990000"/>
                </a:solidFill>
              </a:rPr>
              <a:t>fonctions</a:t>
            </a:r>
            <a:r>
              <a:rPr lang="en-GB" sz="2000" b="1" i="1" dirty="0">
                <a:solidFill>
                  <a:srgbClr val="990000"/>
                </a:solidFill>
              </a:rPr>
              <a:t> : </a:t>
            </a:r>
          </a:p>
          <a:p>
            <a:pPr marL="320675" indent="-319088" algn="ctr">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i="1" dirty="0">
                <a:solidFill>
                  <a:srgbClr val="990000"/>
                </a:solidFill>
              </a:rPr>
              <a:t>des cadres, aux leviers de </a:t>
            </a:r>
            <a:r>
              <a:rPr lang="en-GB" sz="2000" b="1" i="1" dirty="0" err="1">
                <a:solidFill>
                  <a:srgbClr val="990000"/>
                </a:solidFill>
              </a:rPr>
              <a:t>commandes</a:t>
            </a:r>
            <a:r>
              <a:rPr lang="en-GB" sz="2000" b="1" i="1" dirty="0">
                <a:solidFill>
                  <a:srgbClr val="990000"/>
                </a:solidFill>
              </a:rPr>
              <a:t> de </a:t>
            </a:r>
            <a:r>
              <a:rPr lang="en-GB" sz="2000" b="1" i="1" dirty="0" err="1">
                <a:solidFill>
                  <a:srgbClr val="990000"/>
                </a:solidFill>
              </a:rPr>
              <a:t>l’entreprise</a:t>
            </a:r>
            <a:r>
              <a:rPr lang="en-GB" sz="2000" b="1" i="1" dirty="0">
                <a:solidFill>
                  <a:srgbClr val="990000"/>
                </a:solidFill>
              </a:rPr>
              <a:t>.</a:t>
            </a:r>
            <a:endParaRPr lang="fr-FR" sz="2000" dirty="0"/>
          </a:p>
        </p:txBody>
      </p:sp>
      <p:sp>
        <p:nvSpPr>
          <p:cNvPr id="5" name="Espace réservé du numéro de diapositive 4">
            <a:extLst>
              <a:ext uri="{FF2B5EF4-FFF2-40B4-BE49-F238E27FC236}">
                <a16:creationId xmlns:a16="http://schemas.microsoft.com/office/drawing/2014/main" id="{CD9B72F3-B112-4C78-BEB5-0790C9AA0167}"/>
              </a:ext>
            </a:extLst>
          </p:cNvPr>
          <p:cNvSpPr>
            <a:spLocks noGrp="1"/>
          </p:cNvSpPr>
          <p:nvPr>
            <p:ph type="sldNum" sz="quarter" idx="12"/>
          </p:nvPr>
        </p:nvSpPr>
        <p:spPr/>
        <p:txBody>
          <a:bodyPr/>
          <a:lstStyle/>
          <a:p>
            <a:fld id="{CA131623-9051-4793-8AE4-C028931CE291}" type="slidenum">
              <a:rPr lang="fr-FR" smtClean="0"/>
              <a:t>15</a:t>
            </a:fld>
            <a:endParaRPr lang="fr-FR"/>
          </a:p>
        </p:txBody>
      </p:sp>
    </p:spTree>
    <p:extLst>
      <p:ext uri="{BB962C8B-B14F-4D97-AF65-F5344CB8AC3E}">
        <p14:creationId xmlns:p14="http://schemas.microsoft.com/office/powerpoint/2010/main" val="446920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BC6167-371F-4A24-B5F5-28A438CF942E}"/>
              </a:ext>
            </a:extLst>
          </p:cNvPr>
          <p:cNvSpPr/>
          <p:nvPr/>
        </p:nvSpPr>
        <p:spPr>
          <a:xfrm>
            <a:off x="2862469" y="122070"/>
            <a:ext cx="6944140" cy="442044"/>
          </a:xfrm>
          <a:prstGeom prst="rect">
            <a:avLst/>
          </a:prstGeom>
        </p:spPr>
        <p:txBody>
          <a:bodyPr wrap="square">
            <a:spAutoFit/>
          </a:bodyPr>
          <a:lstStyle/>
          <a:p>
            <a:pPr algn="ctr">
              <a:lnSpc>
                <a:spcPct val="139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u="sng" dirty="0">
                <a:solidFill>
                  <a:schemeClr val="accent1">
                    <a:lumMod val="75000"/>
                  </a:schemeClr>
                </a:solidFill>
                <a:latin typeface="Calibri" pitchFamily="34" charset="0"/>
              </a:rPr>
              <a:t>OBSERVATOIRE DE L’EMPLOI 2017 ENQUÊTE REALISÉE PAR INGENIA</a:t>
            </a:r>
            <a:endParaRPr lang="fr-FR" b="1" u="sng" dirty="0">
              <a:solidFill>
                <a:schemeClr val="accent1">
                  <a:lumMod val="75000"/>
                </a:schemeClr>
              </a:solidFill>
              <a:latin typeface="Calibri" pitchFamily="34" charset="0"/>
            </a:endParaRPr>
          </a:p>
        </p:txBody>
      </p:sp>
      <p:pic>
        <p:nvPicPr>
          <p:cNvPr id="3" name="Image 2">
            <a:extLst>
              <a:ext uri="{FF2B5EF4-FFF2-40B4-BE49-F238E27FC236}">
                <a16:creationId xmlns:a16="http://schemas.microsoft.com/office/drawing/2014/main" id="{03E5AE56-3762-4D82-ACB4-586E4A382052}"/>
              </a:ext>
            </a:extLst>
          </p:cNvPr>
          <p:cNvPicPr/>
          <p:nvPr/>
        </p:nvPicPr>
        <p:blipFill>
          <a:blip r:embed="rId2" cstate="print"/>
          <a:srcRect/>
          <a:stretch>
            <a:fillRect/>
          </a:stretch>
        </p:blipFill>
        <p:spPr bwMode="auto">
          <a:xfrm>
            <a:off x="650931" y="123195"/>
            <a:ext cx="1322070" cy="476250"/>
          </a:xfrm>
          <a:prstGeom prst="rect">
            <a:avLst/>
          </a:prstGeom>
          <a:noFill/>
          <a:ln w="9525">
            <a:noFill/>
            <a:miter lim="800000"/>
            <a:headEnd/>
            <a:tailEnd/>
          </a:ln>
        </p:spPr>
      </p:pic>
      <p:graphicFrame>
        <p:nvGraphicFramePr>
          <p:cNvPr id="4" name="Tableau 3">
            <a:extLst>
              <a:ext uri="{FF2B5EF4-FFF2-40B4-BE49-F238E27FC236}">
                <a16:creationId xmlns:a16="http://schemas.microsoft.com/office/drawing/2014/main" id="{D0E2A8E0-CCEF-4732-84D8-C5112164F001}"/>
              </a:ext>
            </a:extLst>
          </p:cNvPr>
          <p:cNvGraphicFramePr>
            <a:graphicFrameLocks noGrp="1"/>
          </p:cNvGraphicFramePr>
          <p:nvPr>
            <p:extLst/>
          </p:nvPr>
        </p:nvGraphicFramePr>
        <p:xfrm>
          <a:off x="650931" y="1603513"/>
          <a:ext cx="4570427" cy="4959917"/>
        </p:xfrm>
        <a:graphic>
          <a:graphicData uri="http://schemas.openxmlformats.org/drawingml/2006/table">
            <a:tbl>
              <a:tblPr/>
              <a:tblGrid>
                <a:gridCol w="935028">
                  <a:extLst>
                    <a:ext uri="{9D8B030D-6E8A-4147-A177-3AD203B41FA5}">
                      <a16:colId xmlns:a16="http://schemas.microsoft.com/office/drawing/2014/main" val="1751189706"/>
                    </a:ext>
                  </a:extLst>
                </a:gridCol>
                <a:gridCol w="504573">
                  <a:extLst>
                    <a:ext uri="{9D8B030D-6E8A-4147-A177-3AD203B41FA5}">
                      <a16:colId xmlns:a16="http://schemas.microsoft.com/office/drawing/2014/main" val="3068487341"/>
                    </a:ext>
                  </a:extLst>
                </a:gridCol>
                <a:gridCol w="191760">
                  <a:extLst>
                    <a:ext uri="{9D8B030D-6E8A-4147-A177-3AD203B41FA5}">
                      <a16:colId xmlns:a16="http://schemas.microsoft.com/office/drawing/2014/main" val="1403045400"/>
                    </a:ext>
                  </a:extLst>
                </a:gridCol>
                <a:gridCol w="672764">
                  <a:extLst>
                    <a:ext uri="{9D8B030D-6E8A-4147-A177-3AD203B41FA5}">
                      <a16:colId xmlns:a16="http://schemas.microsoft.com/office/drawing/2014/main" val="4057841198"/>
                    </a:ext>
                  </a:extLst>
                </a:gridCol>
                <a:gridCol w="285068">
                  <a:extLst>
                    <a:ext uri="{9D8B030D-6E8A-4147-A177-3AD203B41FA5}">
                      <a16:colId xmlns:a16="http://schemas.microsoft.com/office/drawing/2014/main" val="3740030139"/>
                    </a:ext>
                  </a:extLst>
                </a:gridCol>
                <a:gridCol w="504573">
                  <a:extLst>
                    <a:ext uri="{9D8B030D-6E8A-4147-A177-3AD203B41FA5}">
                      <a16:colId xmlns:a16="http://schemas.microsoft.com/office/drawing/2014/main" val="185576620"/>
                    </a:ext>
                  </a:extLst>
                </a:gridCol>
                <a:gridCol w="504573">
                  <a:extLst>
                    <a:ext uri="{9D8B030D-6E8A-4147-A177-3AD203B41FA5}">
                      <a16:colId xmlns:a16="http://schemas.microsoft.com/office/drawing/2014/main" val="4088218587"/>
                    </a:ext>
                  </a:extLst>
                </a:gridCol>
                <a:gridCol w="504573">
                  <a:extLst>
                    <a:ext uri="{9D8B030D-6E8A-4147-A177-3AD203B41FA5}">
                      <a16:colId xmlns:a16="http://schemas.microsoft.com/office/drawing/2014/main" val="976717282"/>
                    </a:ext>
                  </a:extLst>
                </a:gridCol>
                <a:gridCol w="467515">
                  <a:extLst>
                    <a:ext uri="{9D8B030D-6E8A-4147-A177-3AD203B41FA5}">
                      <a16:colId xmlns:a16="http://schemas.microsoft.com/office/drawing/2014/main" val="757263564"/>
                    </a:ext>
                  </a:extLst>
                </a:gridCol>
              </a:tblGrid>
              <a:tr h="276542">
                <a:tc>
                  <a:txBody>
                    <a:bodyPr/>
                    <a:lstStyle/>
                    <a:p>
                      <a:pPr algn="l" fontAlgn="b"/>
                      <a:r>
                        <a:rPr lang="fr-FR" sz="1400" b="0" i="0" u="none" strike="noStrike" dirty="0">
                          <a:solidFill>
                            <a:srgbClr val="000000"/>
                          </a:solidFill>
                          <a:latin typeface="Calibri"/>
                        </a:rPr>
                        <a:t> </a:t>
                      </a:r>
                    </a:p>
                  </a:txBody>
                  <a:tcPr marL="7309" marR="7309" marT="7309" marB="0" anchor="b">
                    <a:lnL>
                      <a:noFill/>
                    </a:lnL>
                    <a:lnR>
                      <a:noFill/>
                    </a:lnR>
                    <a:lnT>
                      <a:noFill/>
                    </a:lnT>
                    <a:lnB>
                      <a:noFill/>
                    </a:lnB>
                  </a:tcPr>
                </a:tc>
                <a:tc>
                  <a:txBody>
                    <a:bodyPr/>
                    <a:lstStyle/>
                    <a:p>
                      <a:pPr algn="r" fontAlgn="b"/>
                      <a:r>
                        <a:rPr lang="fr-FR" sz="1400" b="1" i="0" u="none" strike="noStrike" dirty="0">
                          <a:solidFill>
                            <a:srgbClr val="C00000"/>
                          </a:solidFill>
                          <a:latin typeface="Calibri"/>
                        </a:rPr>
                        <a:t>2017</a:t>
                      </a:r>
                    </a:p>
                  </a:txBody>
                  <a:tcPr marL="7309" marR="7309" marT="7309" marB="0" anchor="b">
                    <a:lnL>
                      <a:noFill/>
                    </a:lnL>
                    <a:lnR>
                      <a:noFill/>
                    </a:lnR>
                    <a:lnT>
                      <a:noFill/>
                    </a:lnT>
                    <a:lnB>
                      <a:noFill/>
                    </a:lnB>
                    <a:solidFill>
                      <a:srgbClr val="DDD9C3"/>
                    </a:solidFill>
                  </a:tcPr>
                </a:tc>
                <a:tc>
                  <a:txBody>
                    <a:bodyPr/>
                    <a:lstStyle/>
                    <a:p>
                      <a:pPr algn="l" fontAlgn="b"/>
                      <a:r>
                        <a:rPr lang="fr-FR" sz="1400" b="1" i="0" u="none" strike="noStrike" dirty="0">
                          <a:solidFill>
                            <a:srgbClr val="000000"/>
                          </a:solidFill>
                          <a:latin typeface="Calibri"/>
                        </a:rPr>
                        <a:t> </a:t>
                      </a:r>
                    </a:p>
                  </a:txBody>
                  <a:tcPr marL="7309" marR="7309" marT="7309" marB="0" anchor="b">
                    <a:lnL>
                      <a:noFill/>
                    </a:lnL>
                    <a:lnR>
                      <a:noFill/>
                    </a:lnR>
                    <a:lnT>
                      <a:noFill/>
                    </a:lnT>
                    <a:lnB>
                      <a:noFill/>
                    </a:lnB>
                    <a:solidFill>
                      <a:srgbClr val="DDD9C3"/>
                    </a:solidFill>
                  </a:tcPr>
                </a:tc>
                <a:tc>
                  <a:txBody>
                    <a:bodyPr/>
                    <a:lstStyle/>
                    <a:p>
                      <a:pPr algn="ctr" fontAlgn="b"/>
                      <a:r>
                        <a:rPr lang="fr-FR" sz="1400" b="1" i="0" u="none" strike="noStrike" dirty="0">
                          <a:solidFill>
                            <a:srgbClr val="0000CC"/>
                          </a:solidFill>
                          <a:latin typeface="Calibri"/>
                        </a:rPr>
                        <a:t>cumulé</a:t>
                      </a:r>
                    </a:p>
                  </a:txBody>
                  <a:tcPr marL="7309" marR="7309" marT="7309" marB="0" anchor="b">
                    <a:lnL>
                      <a:noFill/>
                    </a:lnL>
                    <a:lnR>
                      <a:noFill/>
                    </a:lnR>
                    <a:lnT>
                      <a:noFill/>
                    </a:lnT>
                    <a:lnB>
                      <a:noFill/>
                    </a:lnB>
                    <a:solidFill>
                      <a:srgbClr val="DDD9C3"/>
                    </a:solidFill>
                  </a:tcPr>
                </a:tc>
                <a:tc>
                  <a:txBody>
                    <a:bodyPr/>
                    <a:lstStyle/>
                    <a:p>
                      <a:pPr algn="l" fontAlgn="b"/>
                      <a:r>
                        <a:rPr lang="fr-FR" sz="1400" b="1" i="0" u="none" strike="noStrike">
                          <a:solidFill>
                            <a:srgbClr val="0000CC"/>
                          </a:solidFill>
                          <a:latin typeface="Calibri"/>
                        </a:rPr>
                        <a:t> </a:t>
                      </a:r>
                    </a:p>
                  </a:txBody>
                  <a:tcPr marL="7309" marR="7309" marT="7309" marB="0" anchor="b">
                    <a:lnL>
                      <a:noFill/>
                    </a:lnL>
                    <a:lnR>
                      <a:noFill/>
                    </a:lnR>
                    <a:lnT>
                      <a:noFill/>
                    </a:lnT>
                    <a:lnB>
                      <a:noFill/>
                    </a:lnB>
                    <a:solidFill>
                      <a:srgbClr val="DDD9C3"/>
                    </a:solidFill>
                  </a:tcPr>
                </a:tc>
                <a:tc>
                  <a:txBody>
                    <a:bodyPr/>
                    <a:lstStyle/>
                    <a:p>
                      <a:pPr algn="ctr" fontAlgn="b"/>
                      <a:r>
                        <a:rPr lang="fr-FR" sz="1100" b="1" i="0" u="none" strike="noStrike" dirty="0">
                          <a:solidFill>
                            <a:srgbClr val="000000"/>
                          </a:solidFill>
                          <a:latin typeface="Calibri"/>
                        </a:rPr>
                        <a:t>2016</a:t>
                      </a:r>
                    </a:p>
                  </a:txBody>
                  <a:tcPr marL="7309" marR="7309" marT="7309" marB="0" anchor="b">
                    <a:lnL>
                      <a:noFill/>
                    </a:lnL>
                    <a:lnR>
                      <a:noFill/>
                    </a:lnR>
                    <a:lnT>
                      <a:noFill/>
                    </a:lnT>
                    <a:lnB>
                      <a:noFill/>
                    </a:lnB>
                    <a:solidFill>
                      <a:srgbClr val="DCFDC5"/>
                    </a:solidFill>
                  </a:tcPr>
                </a:tc>
                <a:tc>
                  <a:txBody>
                    <a:bodyPr/>
                    <a:lstStyle/>
                    <a:p>
                      <a:pPr algn="ctr" fontAlgn="b"/>
                      <a:r>
                        <a:rPr lang="fr-FR" sz="1100" b="1" i="0" u="none" strike="noStrike" dirty="0">
                          <a:solidFill>
                            <a:srgbClr val="000000"/>
                          </a:solidFill>
                          <a:latin typeface="Calibri"/>
                        </a:rPr>
                        <a:t>2015</a:t>
                      </a:r>
                    </a:p>
                  </a:txBody>
                  <a:tcPr marL="7309" marR="7309" marT="7309" marB="0" anchor="b">
                    <a:lnL>
                      <a:noFill/>
                    </a:lnL>
                    <a:lnR>
                      <a:noFill/>
                    </a:lnR>
                    <a:lnT>
                      <a:noFill/>
                    </a:lnT>
                    <a:lnB>
                      <a:noFill/>
                    </a:lnB>
                    <a:solidFill>
                      <a:srgbClr val="DCFDC5"/>
                    </a:solidFill>
                  </a:tcPr>
                </a:tc>
                <a:tc>
                  <a:txBody>
                    <a:bodyPr/>
                    <a:lstStyle/>
                    <a:p>
                      <a:pPr algn="ctr" fontAlgn="b"/>
                      <a:r>
                        <a:rPr lang="fr-FR" sz="1100" b="1" i="0" u="none" strike="noStrike" dirty="0">
                          <a:solidFill>
                            <a:srgbClr val="000000"/>
                          </a:solidFill>
                          <a:latin typeface="Calibri"/>
                        </a:rPr>
                        <a:t>2014</a:t>
                      </a:r>
                    </a:p>
                  </a:txBody>
                  <a:tcPr marL="7309" marR="7309" marT="7309" marB="0" anchor="b">
                    <a:lnL>
                      <a:noFill/>
                    </a:lnL>
                    <a:lnR>
                      <a:noFill/>
                    </a:lnR>
                    <a:lnT>
                      <a:noFill/>
                    </a:lnT>
                    <a:lnB>
                      <a:noFill/>
                    </a:lnB>
                    <a:solidFill>
                      <a:srgbClr val="EEECE1"/>
                    </a:solidFill>
                  </a:tcPr>
                </a:tc>
                <a:tc>
                  <a:txBody>
                    <a:bodyPr/>
                    <a:lstStyle/>
                    <a:p>
                      <a:pPr algn="r" fontAlgn="b"/>
                      <a:r>
                        <a:rPr lang="fr-FR" sz="1100" b="1" i="0" u="none" strike="noStrike">
                          <a:solidFill>
                            <a:srgbClr val="000000"/>
                          </a:solidFill>
                          <a:latin typeface="Calibri"/>
                        </a:rPr>
                        <a:t>2013</a:t>
                      </a:r>
                    </a:p>
                  </a:txBody>
                  <a:tcPr marL="7309" marR="7309" marT="7309" marB="0" anchor="b">
                    <a:lnL>
                      <a:noFill/>
                    </a:lnL>
                    <a:lnR>
                      <a:noFill/>
                    </a:lnR>
                    <a:lnT>
                      <a:noFill/>
                    </a:lnT>
                    <a:lnB>
                      <a:noFill/>
                    </a:lnB>
                    <a:solidFill>
                      <a:srgbClr val="D8D8D8"/>
                    </a:solidFill>
                  </a:tcPr>
                </a:tc>
                <a:extLst>
                  <a:ext uri="{0D108BD9-81ED-4DB2-BD59-A6C34878D82A}">
                    <a16:rowId xmlns:a16="http://schemas.microsoft.com/office/drawing/2014/main" val="3968847411"/>
                  </a:ext>
                </a:extLst>
              </a:tr>
              <a:tr h="312225">
                <a:tc>
                  <a:txBody>
                    <a:bodyPr/>
                    <a:lstStyle/>
                    <a:p>
                      <a:pPr algn="l" fontAlgn="b"/>
                      <a:r>
                        <a:rPr lang="fr-FR" sz="1500" b="1" i="0" u="none" strike="noStrike" dirty="0">
                          <a:solidFill>
                            <a:srgbClr val="000000"/>
                          </a:solidFill>
                          <a:latin typeface="Calibri"/>
                        </a:rPr>
                        <a:t> &lt; 20 K €</a:t>
                      </a:r>
                    </a:p>
                  </a:txBody>
                  <a:tcPr marL="7309" marR="7309" marT="7309" marB="0" anchor="b">
                    <a:lnL>
                      <a:noFill/>
                    </a:lnL>
                    <a:lnR>
                      <a:noFill/>
                    </a:lnR>
                    <a:lnT>
                      <a:noFill/>
                    </a:lnT>
                    <a:lnB>
                      <a:noFill/>
                    </a:lnB>
                    <a:solidFill>
                      <a:srgbClr val="C5BE97"/>
                    </a:solidFill>
                  </a:tcPr>
                </a:tc>
                <a:tc>
                  <a:txBody>
                    <a:bodyPr/>
                    <a:lstStyle/>
                    <a:p>
                      <a:pPr algn="r" fontAlgn="b"/>
                      <a:r>
                        <a:rPr lang="fr-FR" sz="1500" b="1" i="0" u="none" strike="noStrike" dirty="0">
                          <a:solidFill>
                            <a:srgbClr val="000000"/>
                          </a:solidFill>
                          <a:latin typeface="Calibri"/>
                        </a:rPr>
                        <a:t>9,5</a:t>
                      </a:r>
                    </a:p>
                  </a:txBody>
                  <a:tcPr marL="7309" marR="7309" marT="7309" marB="0" anchor="b">
                    <a:lnL>
                      <a:noFill/>
                    </a:lnL>
                    <a:lnR>
                      <a:noFill/>
                    </a:lnR>
                    <a:lnT>
                      <a:noFill/>
                    </a:lnT>
                    <a:lnB>
                      <a:noFill/>
                    </a:lnB>
                    <a:solidFill>
                      <a:srgbClr val="DDD9C3"/>
                    </a:solidFill>
                  </a:tcPr>
                </a:tc>
                <a:tc>
                  <a:txBody>
                    <a:bodyPr/>
                    <a:lstStyle/>
                    <a:p>
                      <a:pPr algn="l" fontAlgn="b"/>
                      <a:r>
                        <a:rPr lang="fr-FR" sz="1500" b="1" i="0" u="none" strike="noStrike">
                          <a:solidFill>
                            <a:srgbClr val="000000"/>
                          </a:solidFill>
                          <a:latin typeface="Calibri"/>
                        </a:rPr>
                        <a:t>%</a:t>
                      </a:r>
                    </a:p>
                  </a:txBody>
                  <a:tcPr marL="7309" marR="7309" marT="7309" marB="0" anchor="b">
                    <a:lnL>
                      <a:noFill/>
                    </a:lnL>
                    <a:lnR>
                      <a:noFill/>
                    </a:lnR>
                    <a:lnT>
                      <a:noFill/>
                    </a:lnT>
                    <a:lnB>
                      <a:noFill/>
                    </a:lnB>
                    <a:solidFill>
                      <a:srgbClr val="DDD9C3"/>
                    </a:solidFill>
                  </a:tcPr>
                </a:tc>
                <a:tc>
                  <a:txBody>
                    <a:bodyPr/>
                    <a:lstStyle/>
                    <a:p>
                      <a:pPr algn="ctr" fontAlgn="b"/>
                      <a:r>
                        <a:rPr lang="fr-FR" sz="1500" b="1" i="0" u="none" strike="noStrike" dirty="0">
                          <a:solidFill>
                            <a:srgbClr val="0000CC"/>
                          </a:solidFill>
                          <a:latin typeface="Calibri"/>
                        </a:rPr>
                        <a:t>10</a:t>
                      </a:r>
                    </a:p>
                  </a:txBody>
                  <a:tcPr marL="7309" marR="7309" marT="7309" marB="0" anchor="b">
                    <a:lnL>
                      <a:noFill/>
                    </a:lnL>
                    <a:lnR>
                      <a:noFill/>
                    </a:lnR>
                    <a:lnT>
                      <a:noFill/>
                    </a:lnT>
                    <a:lnB>
                      <a:noFill/>
                    </a:lnB>
                    <a:solidFill>
                      <a:srgbClr val="DDD9C3"/>
                    </a:solidFill>
                  </a:tcPr>
                </a:tc>
                <a:tc>
                  <a:txBody>
                    <a:bodyPr/>
                    <a:lstStyle/>
                    <a:p>
                      <a:pPr algn="l" fontAlgn="b"/>
                      <a:r>
                        <a:rPr lang="fr-FR" sz="1500" b="1" i="0" u="none" strike="noStrike" dirty="0">
                          <a:solidFill>
                            <a:srgbClr val="0000CC"/>
                          </a:solidFill>
                          <a:latin typeface="Calibri"/>
                        </a:rPr>
                        <a:t>%</a:t>
                      </a:r>
                    </a:p>
                  </a:txBody>
                  <a:tcPr marL="7309" marR="7309" marT="7309" marB="0" anchor="b">
                    <a:lnL>
                      <a:noFill/>
                    </a:lnL>
                    <a:lnR>
                      <a:noFill/>
                    </a:lnR>
                    <a:lnT>
                      <a:noFill/>
                    </a:lnT>
                    <a:lnB>
                      <a:noFill/>
                    </a:lnB>
                    <a:solidFill>
                      <a:srgbClr val="DDD9C3"/>
                    </a:solidFill>
                  </a:tcPr>
                </a:tc>
                <a:tc>
                  <a:txBody>
                    <a:bodyPr/>
                    <a:lstStyle/>
                    <a:p>
                      <a:pPr algn="ctr" fontAlgn="b"/>
                      <a:r>
                        <a:rPr lang="fr-FR" sz="1100" b="0" i="0" u="none" strike="noStrike" dirty="0">
                          <a:solidFill>
                            <a:srgbClr val="000000"/>
                          </a:solidFill>
                          <a:latin typeface="Calibri"/>
                        </a:rPr>
                        <a:t>8</a:t>
                      </a:r>
                    </a:p>
                  </a:txBody>
                  <a:tcPr marL="7309" marR="7309" marT="7309" marB="0" anchor="b">
                    <a:lnL>
                      <a:noFill/>
                    </a:lnL>
                    <a:lnR>
                      <a:noFill/>
                    </a:lnR>
                    <a:lnT>
                      <a:noFill/>
                    </a:lnT>
                    <a:lnB>
                      <a:noFill/>
                    </a:lnB>
                    <a:solidFill>
                      <a:srgbClr val="DCFDC5"/>
                    </a:solidFill>
                  </a:tcPr>
                </a:tc>
                <a:tc>
                  <a:txBody>
                    <a:bodyPr/>
                    <a:lstStyle/>
                    <a:p>
                      <a:pPr algn="ctr" fontAlgn="b"/>
                      <a:r>
                        <a:rPr lang="fr-FR" sz="1100" b="0" i="0" u="none" strike="noStrike" dirty="0">
                          <a:solidFill>
                            <a:srgbClr val="000000"/>
                          </a:solidFill>
                          <a:latin typeface="Calibri"/>
                        </a:rPr>
                        <a:t>5</a:t>
                      </a:r>
                    </a:p>
                  </a:txBody>
                  <a:tcPr marL="7309" marR="7309" marT="7309" marB="0" anchor="b">
                    <a:lnL>
                      <a:noFill/>
                    </a:lnL>
                    <a:lnR>
                      <a:noFill/>
                    </a:lnR>
                    <a:lnT>
                      <a:noFill/>
                    </a:lnT>
                    <a:lnB>
                      <a:noFill/>
                    </a:lnB>
                    <a:solidFill>
                      <a:srgbClr val="DCFDC5"/>
                    </a:solidFill>
                  </a:tcPr>
                </a:tc>
                <a:tc>
                  <a:txBody>
                    <a:bodyPr/>
                    <a:lstStyle/>
                    <a:p>
                      <a:pPr algn="ctr" fontAlgn="b"/>
                      <a:r>
                        <a:rPr lang="fr-FR" sz="1100" b="0" i="0" u="none" strike="noStrike" dirty="0">
                          <a:solidFill>
                            <a:srgbClr val="000000"/>
                          </a:solidFill>
                          <a:latin typeface="Calibri"/>
                        </a:rPr>
                        <a:t>4</a:t>
                      </a:r>
                    </a:p>
                  </a:txBody>
                  <a:tcPr marL="7309" marR="7309" marT="7309" marB="0" anchor="b">
                    <a:lnL>
                      <a:noFill/>
                    </a:lnL>
                    <a:lnR>
                      <a:noFill/>
                    </a:lnR>
                    <a:lnT>
                      <a:noFill/>
                    </a:lnT>
                    <a:lnB>
                      <a:noFill/>
                    </a:lnB>
                    <a:solidFill>
                      <a:srgbClr val="EEECE1"/>
                    </a:solidFill>
                  </a:tcPr>
                </a:tc>
                <a:tc>
                  <a:txBody>
                    <a:bodyPr/>
                    <a:lstStyle/>
                    <a:p>
                      <a:pPr algn="r" fontAlgn="b"/>
                      <a:r>
                        <a:rPr lang="fr-FR" sz="1100" b="0" i="0" u="none" strike="noStrike">
                          <a:solidFill>
                            <a:srgbClr val="000000"/>
                          </a:solidFill>
                          <a:latin typeface="Calibri"/>
                        </a:rPr>
                        <a:t>4</a:t>
                      </a:r>
                    </a:p>
                  </a:txBody>
                  <a:tcPr marL="7309" marR="7309" marT="7309" marB="0" anchor="b">
                    <a:lnL>
                      <a:noFill/>
                    </a:lnL>
                    <a:lnR>
                      <a:noFill/>
                    </a:lnR>
                    <a:lnT>
                      <a:noFill/>
                    </a:lnT>
                    <a:lnB>
                      <a:noFill/>
                    </a:lnB>
                    <a:solidFill>
                      <a:srgbClr val="D8D8D8"/>
                    </a:solidFill>
                  </a:tcPr>
                </a:tc>
                <a:extLst>
                  <a:ext uri="{0D108BD9-81ED-4DB2-BD59-A6C34878D82A}">
                    <a16:rowId xmlns:a16="http://schemas.microsoft.com/office/drawing/2014/main" val="3584532950"/>
                  </a:ext>
                </a:extLst>
              </a:tr>
              <a:tr h="312225">
                <a:tc>
                  <a:txBody>
                    <a:bodyPr/>
                    <a:lstStyle/>
                    <a:p>
                      <a:pPr algn="l" fontAlgn="b"/>
                      <a:r>
                        <a:rPr lang="fr-FR" sz="1500" b="1" i="0" u="none" strike="noStrike">
                          <a:solidFill>
                            <a:srgbClr val="000000"/>
                          </a:solidFill>
                          <a:latin typeface="Calibri"/>
                        </a:rPr>
                        <a:t>20 à 29</a:t>
                      </a:r>
                    </a:p>
                  </a:txBody>
                  <a:tcPr marL="7309" marR="7309" marT="7309" marB="0" anchor="b">
                    <a:lnL>
                      <a:noFill/>
                    </a:lnL>
                    <a:lnR>
                      <a:noFill/>
                    </a:lnR>
                    <a:lnT>
                      <a:noFill/>
                    </a:lnT>
                    <a:lnB>
                      <a:noFill/>
                    </a:lnB>
                    <a:solidFill>
                      <a:srgbClr val="C5BE97"/>
                    </a:solidFill>
                  </a:tcPr>
                </a:tc>
                <a:tc>
                  <a:txBody>
                    <a:bodyPr/>
                    <a:lstStyle/>
                    <a:p>
                      <a:pPr algn="r" fontAlgn="b"/>
                      <a:r>
                        <a:rPr lang="fr-FR" sz="1500" b="1" i="0" u="none" strike="noStrike" dirty="0">
                          <a:solidFill>
                            <a:srgbClr val="000000"/>
                          </a:solidFill>
                          <a:latin typeface="Calibri"/>
                        </a:rPr>
                        <a:t>17,3</a:t>
                      </a:r>
                    </a:p>
                  </a:txBody>
                  <a:tcPr marL="7309" marR="7309" marT="7309" marB="0" anchor="b">
                    <a:lnL>
                      <a:noFill/>
                    </a:lnL>
                    <a:lnR>
                      <a:noFill/>
                    </a:lnR>
                    <a:lnT>
                      <a:noFill/>
                    </a:lnT>
                    <a:lnB>
                      <a:noFill/>
                    </a:lnB>
                    <a:solidFill>
                      <a:srgbClr val="DDD9C3"/>
                    </a:solidFill>
                  </a:tcPr>
                </a:tc>
                <a:tc>
                  <a:txBody>
                    <a:bodyPr/>
                    <a:lstStyle/>
                    <a:p>
                      <a:pPr algn="l" fontAlgn="b"/>
                      <a:r>
                        <a:rPr lang="fr-FR" sz="1500" b="1" i="0" u="none" strike="noStrike" dirty="0">
                          <a:solidFill>
                            <a:srgbClr val="000000"/>
                          </a:solidFill>
                          <a:latin typeface="Calibri"/>
                        </a:rPr>
                        <a:t>%</a:t>
                      </a:r>
                    </a:p>
                  </a:txBody>
                  <a:tcPr marL="7309" marR="7309" marT="7309" marB="0" anchor="b">
                    <a:lnL>
                      <a:noFill/>
                    </a:lnL>
                    <a:lnR>
                      <a:noFill/>
                    </a:lnR>
                    <a:lnT>
                      <a:noFill/>
                    </a:lnT>
                    <a:lnB>
                      <a:noFill/>
                    </a:lnB>
                    <a:solidFill>
                      <a:srgbClr val="DDD9C3"/>
                    </a:solidFill>
                  </a:tcPr>
                </a:tc>
                <a:tc>
                  <a:txBody>
                    <a:bodyPr/>
                    <a:lstStyle/>
                    <a:p>
                      <a:pPr algn="ctr" fontAlgn="b"/>
                      <a:r>
                        <a:rPr lang="fr-FR" sz="1500" b="1" i="0" u="none" strike="noStrike" dirty="0">
                          <a:solidFill>
                            <a:srgbClr val="0000CC"/>
                          </a:solidFill>
                          <a:latin typeface="Calibri"/>
                        </a:rPr>
                        <a:t>27</a:t>
                      </a:r>
                    </a:p>
                  </a:txBody>
                  <a:tcPr marL="7309" marR="7309" marT="7309" marB="0" anchor="b">
                    <a:lnL>
                      <a:noFill/>
                    </a:lnL>
                    <a:lnR>
                      <a:noFill/>
                    </a:lnR>
                    <a:lnT>
                      <a:noFill/>
                    </a:lnT>
                    <a:lnB>
                      <a:noFill/>
                    </a:lnB>
                    <a:solidFill>
                      <a:srgbClr val="DDD9C3"/>
                    </a:solidFill>
                  </a:tcPr>
                </a:tc>
                <a:tc>
                  <a:txBody>
                    <a:bodyPr/>
                    <a:lstStyle/>
                    <a:p>
                      <a:pPr algn="l" fontAlgn="b"/>
                      <a:r>
                        <a:rPr lang="fr-FR" sz="1500" b="1" i="0" u="none" strike="noStrike">
                          <a:solidFill>
                            <a:srgbClr val="0000CC"/>
                          </a:solidFill>
                          <a:latin typeface="Calibri"/>
                        </a:rPr>
                        <a:t>%</a:t>
                      </a:r>
                    </a:p>
                  </a:txBody>
                  <a:tcPr marL="7309" marR="7309" marT="7309" marB="0" anchor="b">
                    <a:lnL>
                      <a:noFill/>
                    </a:lnL>
                    <a:lnR>
                      <a:noFill/>
                    </a:lnR>
                    <a:lnT>
                      <a:noFill/>
                    </a:lnT>
                    <a:lnB>
                      <a:noFill/>
                    </a:lnB>
                    <a:solidFill>
                      <a:srgbClr val="DDD9C3"/>
                    </a:solidFill>
                  </a:tcPr>
                </a:tc>
                <a:tc>
                  <a:txBody>
                    <a:bodyPr/>
                    <a:lstStyle/>
                    <a:p>
                      <a:pPr algn="ctr" fontAlgn="b"/>
                      <a:r>
                        <a:rPr lang="fr-FR" sz="1100" b="0" i="0" u="none" strike="noStrike" dirty="0">
                          <a:solidFill>
                            <a:srgbClr val="000000"/>
                          </a:solidFill>
                          <a:latin typeface="Calibri"/>
                        </a:rPr>
                        <a:t>27</a:t>
                      </a:r>
                    </a:p>
                  </a:txBody>
                  <a:tcPr marL="7309" marR="7309" marT="7309" marB="0" anchor="b">
                    <a:lnL>
                      <a:noFill/>
                    </a:lnL>
                    <a:lnR>
                      <a:noFill/>
                    </a:lnR>
                    <a:lnT>
                      <a:noFill/>
                    </a:lnT>
                    <a:lnB>
                      <a:noFill/>
                    </a:lnB>
                    <a:solidFill>
                      <a:srgbClr val="DCFDC5"/>
                    </a:solidFill>
                  </a:tcPr>
                </a:tc>
                <a:tc>
                  <a:txBody>
                    <a:bodyPr/>
                    <a:lstStyle/>
                    <a:p>
                      <a:pPr algn="ctr" fontAlgn="b"/>
                      <a:r>
                        <a:rPr lang="fr-FR" sz="1100" b="0" i="0" u="none" strike="noStrike" dirty="0">
                          <a:solidFill>
                            <a:srgbClr val="000000"/>
                          </a:solidFill>
                          <a:latin typeface="Calibri"/>
                        </a:rPr>
                        <a:t>23</a:t>
                      </a:r>
                    </a:p>
                  </a:txBody>
                  <a:tcPr marL="7309" marR="7309" marT="7309" marB="0" anchor="b">
                    <a:lnL>
                      <a:noFill/>
                    </a:lnL>
                    <a:lnR>
                      <a:noFill/>
                    </a:lnR>
                    <a:lnT>
                      <a:noFill/>
                    </a:lnT>
                    <a:lnB>
                      <a:noFill/>
                    </a:lnB>
                    <a:solidFill>
                      <a:srgbClr val="DCFDC5"/>
                    </a:solidFill>
                  </a:tcPr>
                </a:tc>
                <a:tc>
                  <a:txBody>
                    <a:bodyPr/>
                    <a:lstStyle/>
                    <a:p>
                      <a:pPr algn="ctr" fontAlgn="b"/>
                      <a:r>
                        <a:rPr lang="fr-FR" sz="1100" b="0" i="0" u="none" strike="noStrike" dirty="0">
                          <a:solidFill>
                            <a:srgbClr val="000000"/>
                          </a:solidFill>
                          <a:latin typeface="Calibri"/>
                        </a:rPr>
                        <a:t>20</a:t>
                      </a:r>
                    </a:p>
                  </a:txBody>
                  <a:tcPr marL="7309" marR="7309" marT="7309" marB="0" anchor="b">
                    <a:lnL>
                      <a:noFill/>
                    </a:lnL>
                    <a:lnR>
                      <a:noFill/>
                    </a:lnR>
                    <a:lnT>
                      <a:noFill/>
                    </a:lnT>
                    <a:lnB>
                      <a:noFill/>
                    </a:lnB>
                    <a:solidFill>
                      <a:srgbClr val="EEECE1"/>
                    </a:solidFill>
                  </a:tcPr>
                </a:tc>
                <a:tc>
                  <a:txBody>
                    <a:bodyPr/>
                    <a:lstStyle/>
                    <a:p>
                      <a:pPr algn="r" fontAlgn="b"/>
                      <a:r>
                        <a:rPr lang="fr-FR" sz="1100" b="0" i="0" u="none" strike="noStrike">
                          <a:solidFill>
                            <a:srgbClr val="000000"/>
                          </a:solidFill>
                          <a:latin typeface="Calibri"/>
                        </a:rPr>
                        <a:t>22</a:t>
                      </a:r>
                    </a:p>
                  </a:txBody>
                  <a:tcPr marL="7309" marR="7309" marT="7309" marB="0" anchor="b">
                    <a:lnL>
                      <a:noFill/>
                    </a:lnL>
                    <a:lnR>
                      <a:noFill/>
                    </a:lnR>
                    <a:lnT>
                      <a:noFill/>
                    </a:lnT>
                    <a:lnB>
                      <a:noFill/>
                    </a:lnB>
                    <a:solidFill>
                      <a:srgbClr val="D8D8D8"/>
                    </a:solidFill>
                  </a:tcPr>
                </a:tc>
                <a:extLst>
                  <a:ext uri="{0D108BD9-81ED-4DB2-BD59-A6C34878D82A}">
                    <a16:rowId xmlns:a16="http://schemas.microsoft.com/office/drawing/2014/main" val="4071743160"/>
                  </a:ext>
                </a:extLst>
              </a:tr>
              <a:tr h="312225">
                <a:tc>
                  <a:txBody>
                    <a:bodyPr/>
                    <a:lstStyle/>
                    <a:p>
                      <a:pPr algn="l" fontAlgn="b"/>
                      <a:r>
                        <a:rPr lang="fr-FR" sz="1500" b="1" i="0" u="none" strike="noStrike">
                          <a:solidFill>
                            <a:srgbClr val="000000"/>
                          </a:solidFill>
                          <a:latin typeface="Calibri"/>
                        </a:rPr>
                        <a:t>30-39</a:t>
                      </a:r>
                    </a:p>
                  </a:txBody>
                  <a:tcPr marL="7309" marR="7309" marT="7309" marB="0" anchor="b">
                    <a:lnL>
                      <a:noFill/>
                    </a:lnL>
                    <a:lnR>
                      <a:noFill/>
                    </a:lnR>
                    <a:lnT>
                      <a:noFill/>
                    </a:lnT>
                    <a:lnB>
                      <a:noFill/>
                    </a:lnB>
                    <a:solidFill>
                      <a:srgbClr val="C5BE97"/>
                    </a:solidFill>
                  </a:tcPr>
                </a:tc>
                <a:tc>
                  <a:txBody>
                    <a:bodyPr/>
                    <a:lstStyle/>
                    <a:p>
                      <a:pPr algn="r" fontAlgn="b"/>
                      <a:r>
                        <a:rPr lang="fr-FR" sz="1500" b="1" i="0" u="none" strike="noStrike" dirty="0">
                          <a:solidFill>
                            <a:srgbClr val="000000"/>
                          </a:solidFill>
                          <a:latin typeface="Calibri"/>
                        </a:rPr>
                        <a:t>24,3</a:t>
                      </a:r>
                    </a:p>
                  </a:txBody>
                  <a:tcPr marL="7309" marR="7309" marT="7309" marB="0" anchor="b">
                    <a:lnL>
                      <a:noFill/>
                    </a:lnL>
                    <a:lnR>
                      <a:noFill/>
                    </a:lnR>
                    <a:lnT>
                      <a:noFill/>
                    </a:lnT>
                    <a:lnB>
                      <a:noFill/>
                    </a:lnB>
                    <a:solidFill>
                      <a:srgbClr val="DDD9C3"/>
                    </a:solidFill>
                  </a:tcPr>
                </a:tc>
                <a:tc>
                  <a:txBody>
                    <a:bodyPr/>
                    <a:lstStyle/>
                    <a:p>
                      <a:pPr algn="l" fontAlgn="b"/>
                      <a:r>
                        <a:rPr lang="fr-FR" sz="1500" b="1" i="0" u="none" strike="noStrike">
                          <a:solidFill>
                            <a:srgbClr val="000000"/>
                          </a:solidFill>
                          <a:latin typeface="Calibri"/>
                        </a:rPr>
                        <a:t>%</a:t>
                      </a:r>
                    </a:p>
                  </a:txBody>
                  <a:tcPr marL="7309" marR="7309" marT="7309" marB="0" anchor="b">
                    <a:lnL>
                      <a:noFill/>
                    </a:lnL>
                    <a:lnR>
                      <a:noFill/>
                    </a:lnR>
                    <a:lnT>
                      <a:noFill/>
                    </a:lnT>
                    <a:lnB>
                      <a:noFill/>
                    </a:lnB>
                    <a:solidFill>
                      <a:srgbClr val="DDD9C3"/>
                    </a:solidFill>
                  </a:tcPr>
                </a:tc>
                <a:tc>
                  <a:txBody>
                    <a:bodyPr/>
                    <a:lstStyle/>
                    <a:p>
                      <a:pPr algn="ctr" fontAlgn="b"/>
                      <a:r>
                        <a:rPr lang="fr-FR" sz="1500" b="1" i="0" u="none" strike="noStrike" dirty="0">
                          <a:solidFill>
                            <a:srgbClr val="0000CC"/>
                          </a:solidFill>
                          <a:latin typeface="Calibri"/>
                        </a:rPr>
                        <a:t>51</a:t>
                      </a:r>
                    </a:p>
                  </a:txBody>
                  <a:tcPr marL="7309" marR="7309" marT="7309" marB="0" anchor="b">
                    <a:lnL>
                      <a:noFill/>
                    </a:lnL>
                    <a:lnR>
                      <a:noFill/>
                    </a:lnR>
                    <a:lnT>
                      <a:noFill/>
                    </a:lnT>
                    <a:lnB>
                      <a:noFill/>
                    </a:lnB>
                    <a:solidFill>
                      <a:srgbClr val="DDD9C3"/>
                    </a:solidFill>
                  </a:tcPr>
                </a:tc>
                <a:tc>
                  <a:txBody>
                    <a:bodyPr/>
                    <a:lstStyle/>
                    <a:p>
                      <a:pPr algn="l" fontAlgn="b"/>
                      <a:r>
                        <a:rPr lang="fr-FR" sz="1500" b="1" i="0" u="none" strike="noStrike">
                          <a:solidFill>
                            <a:srgbClr val="0000CC"/>
                          </a:solidFill>
                          <a:latin typeface="Calibri"/>
                        </a:rPr>
                        <a:t>%</a:t>
                      </a:r>
                    </a:p>
                  </a:txBody>
                  <a:tcPr marL="7309" marR="7309" marT="7309" marB="0" anchor="b">
                    <a:lnL>
                      <a:noFill/>
                    </a:lnL>
                    <a:lnR>
                      <a:noFill/>
                    </a:lnR>
                    <a:lnT>
                      <a:noFill/>
                    </a:lnT>
                    <a:lnB>
                      <a:noFill/>
                    </a:lnB>
                    <a:solidFill>
                      <a:srgbClr val="DDD9C3"/>
                    </a:solidFill>
                  </a:tcPr>
                </a:tc>
                <a:tc>
                  <a:txBody>
                    <a:bodyPr/>
                    <a:lstStyle/>
                    <a:p>
                      <a:pPr algn="ctr" fontAlgn="b"/>
                      <a:r>
                        <a:rPr lang="fr-FR" sz="1100" b="0" i="0" u="none" strike="noStrike" dirty="0">
                          <a:solidFill>
                            <a:srgbClr val="000000"/>
                          </a:solidFill>
                          <a:latin typeface="Calibri"/>
                        </a:rPr>
                        <a:t>52</a:t>
                      </a:r>
                    </a:p>
                  </a:txBody>
                  <a:tcPr marL="7309" marR="7309" marT="7309" marB="0" anchor="b">
                    <a:lnL>
                      <a:noFill/>
                    </a:lnL>
                    <a:lnR>
                      <a:noFill/>
                    </a:lnR>
                    <a:lnT>
                      <a:noFill/>
                    </a:lnT>
                    <a:lnB>
                      <a:noFill/>
                    </a:lnB>
                    <a:solidFill>
                      <a:srgbClr val="DCFDC5"/>
                    </a:solidFill>
                  </a:tcPr>
                </a:tc>
                <a:tc>
                  <a:txBody>
                    <a:bodyPr/>
                    <a:lstStyle/>
                    <a:p>
                      <a:pPr algn="ctr" fontAlgn="b"/>
                      <a:r>
                        <a:rPr lang="fr-FR" sz="1100" b="0" i="0" u="none" strike="noStrike" dirty="0">
                          <a:solidFill>
                            <a:srgbClr val="000000"/>
                          </a:solidFill>
                          <a:latin typeface="Calibri"/>
                        </a:rPr>
                        <a:t>49</a:t>
                      </a:r>
                    </a:p>
                  </a:txBody>
                  <a:tcPr marL="7309" marR="7309" marT="7309" marB="0" anchor="b">
                    <a:lnL>
                      <a:noFill/>
                    </a:lnL>
                    <a:lnR>
                      <a:noFill/>
                    </a:lnR>
                    <a:lnT>
                      <a:noFill/>
                    </a:lnT>
                    <a:lnB>
                      <a:noFill/>
                    </a:lnB>
                    <a:solidFill>
                      <a:srgbClr val="DCFDC5"/>
                    </a:solidFill>
                  </a:tcPr>
                </a:tc>
                <a:tc>
                  <a:txBody>
                    <a:bodyPr/>
                    <a:lstStyle/>
                    <a:p>
                      <a:pPr algn="ctr" fontAlgn="b"/>
                      <a:r>
                        <a:rPr lang="fr-FR" sz="1100" b="0" i="0" u="none" strike="noStrike" dirty="0">
                          <a:solidFill>
                            <a:srgbClr val="000000"/>
                          </a:solidFill>
                          <a:latin typeface="Calibri"/>
                        </a:rPr>
                        <a:t>46</a:t>
                      </a:r>
                    </a:p>
                  </a:txBody>
                  <a:tcPr marL="7309" marR="7309" marT="7309" marB="0" anchor="b">
                    <a:lnL>
                      <a:noFill/>
                    </a:lnL>
                    <a:lnR>
                      <a:noFill/>
                    </a:lnR>
                    <a:lnT>
                      <a:noFill/>
                    </a:lnT>
                    <a:lnB>
                      <a:noFill/>
                    </a:lnB>
                    <a:solidFill>
                      <a:srgbClr val="EEECE1"/>
                    </a:solidFill>
                  </a:tcPr>
                </a:tc>
                <a:tc>
                  <a:txBody>
                    <a:bodyPr/>
                    <a:lstStyle/>
                    <a:p>
                      <a:pPr algn="r" fontAlgn="b"/>
                      <a:r>
                        <a:rPr lang="fr-FR" sz="1100" b="0" i="0" u="none" strike="noStrike" dirty="0">
                          <a:solidFill>
                            <a:srgbClr val="000000"/>
                          </a:solidFill>
                          <a:latin typeface="Calibri"/>
                        </a:rPr>
                        <a:t>50</a:t>
                      </a:r>
                    </a:p>
                  </a:txBody>
                  <a:tcPr marL="7309" marR="7309" marT="7309" marB="0" anchor="b">
                    <a:lnL>
                      <a:noFill/>
                    </a:lnL>
                    <a:lnR>
                      <a:noFill/>
                    </a:lnR>
                    <a:lnT>
                      <a:noFill/>
                    </a:lnT>
                    <a:lnB>
                      <a:noFill/>
                    </a:lnB>
                    <a:solidFill>
                      <a:srgbClr val="D8D8D8"/>
                    </a:solidFill>
                  </a:tcPr>
                </a:tc>
                <a:extLst>
                  <a:ext uri="{0D108BD9-81ED-4DB2-BD59-A6C34878D82A}">
                    <a16:rowId xmlns:a16="http://schemas.microsoft.com/office/drawing/2014/main" val="1338679964"/>
                  </a:ext>
                </a:extLst>
              </a:tr>
              <a:tr h="312225">
                <a:tc>
                  <a:txBody>
                    <a:bodyPr/>
                    <a:lstStyle/>
                    <a:p>
                      <a:pPr algn="l" fontAlgn="b"/>
                      <a:r>
                        <a:rPr lang="fr-FR" sz="1500" b="1" i="0" u="none" strike="noStrike">
                          <a:solidFill>
                            <a:srgbClr val="000000"/>
                          </a:solidFill>
                          <a:latin typeface="Calibri"/>
                        </a:rPr>
                        <a:t>40-49</a:t>
                      </a:r>
                    </a:p>
                  </a:txBody>
                  <a:tcPr marL="7309" marR="7309" marT="7309" marB="0" anchor="b">
                    <a:lnL>
                      <a:noFill/>
                    </a:lnL>
                    <a:lnR>
                      <a:noFill/>
                    </a:lnR>
                    <a:lnT>
                      <a:noFill/>
                    </a:lnT>
                    <a:lnB>
                      <a:noFill/>
                    </a:lnB>
                    <a:solidFill>
                      <a:srgbClr val="C5BE97"/>
                    </a:solidFill>
                  </a:tcPr>
                </a:tc>
                <a:tc>
                  <a:txBody>
                    <a:bodyPr/>
                    <a:lstStyle/>
                    <a:p>
                      <a:pPr algn="r" fontAlgn="b"/>
                      <a:r>
                        <a:rPr lang="fr-FR" sz="1500" b="1" i="0" u="none" strike="noStrike" dirty="0">
                          <a:solidFill>
                            <a:srgbClr val="000000"/>
                          </a:solidFill>
                          <a:latin typeface="Calibri"/>
                        </a:rPr>
                        <a:t>17,6</a:t>
                      </a:r>
                    </a:p>
                  </a:txBody>
                  <a:tcPr marL="7309" marR="7309" marT="7309" marB="0" anchor="b">
                    <a:lnL>
                      <a:noFill/>
                    </a:lnL>
                    <a:lnR>
                      <a:noFill/>
                    </a:lnR>
                    <a:lnT>
                      <a:noFill/>
                    </a:lnT>
                    <a:lnB>
                      <a:noFill/>
                    </a:lnB>
                    <a:solidFill>
                      <a:srgbClr val="DDD9C3"/>
                    </a:solidFill>
                  </a:tcPr>
                </a:tc>
                <a:tc>
                  <a:txBody>
                    <a:bodyPr/>
                    <a:lstStyle/>
                    <a:p>
                      <a:pPr algn="l" fontAlgn="b"/>
                      <a:r>
                        <a:rPr lang="fr-FR" sz="1500" b="1" i="0" u="none" strike="noStrike">
                          <a:solidFill>
                            <a:srgbClr val="000000"/>
                          </a:solidFill>
                          <a:latin typeface="Calibri"/>
                        </a:rPr>
                        <a:t>%</a:t>
                      </a:r>
                    </a:p>
                  </a:txBody>
                  <a:tcPr marL="7309" marR="7309" marT="7309" marB="0" anchor="b">
                    <a:lnL>
                      <a:noFill/>
                    </a:lnL>
                    <a:lnR>
                      <a:noFill/>
                    </a:lnR>
                    <a:lnT>
                      <a:noFill/>
                    </a:lnT>
                    <a:lnB>
                      <a:noFill/>
                    </a:lnB>
                    <a:solidFill>
                      <a:srgbClr val="DDD9C3"/>
                    </a:solidFill>
                  </a:tcPr>
                </a:tc>
                <a:tc>
                  <a:txBody>
                    <a:bodyPr/>
                    <a:lstStyle/>
                    <a:p>
                      <a:pPr algn="ctr" fontAlgn="b"/>
                      <a:r>
                        <a:rPr lang="fr-FR" sz="1500" b="1" i="0" u="none" strike="noStrike" dirty="0">
                          <a:solidFill>
                            <a:srgbClr val="0000CC"/>
                          </a:solidFill>
                          <a:latin typeface="Calibri"/>
                        </a:rPr>
                        <a:t>69</a:t>
                      </a:r>
                    </a:p>
                  </a:txBody>
                  <a:tcPr marL="7309" marR="7309" marT="7309" marB="0" anchor="b">
                    <a:lnL>
                      <a:noFill/>
                    </a:lnL>
                    <a:lnR>
                      <a:noFill/>
                    </a:lnR>
                    <a:lnT>
                      <a:noFill/>
                    </a:lnT>
                    <a:lnB>
                      <a:noFill/>
                    </a:lnB>
                    <a:solidFill>
                      <a:srgbClr val="DDD9C3"/>
                    </a:solidFill>
                  </a:tcPr>
                </a:tc>
                <a:tc>
                  <a:txBody>
                    <a:bodyPr/>
                    <a:lstStyle/>
                    <a:p>
                      <a:pPr algn="l" fontAlgn="b"/>
                      <a:r>
                        <a:rPr lang="fr-FR" sz="1500" b="1" i="0" u="none" strike="noStrike">
                          <a:solidFill>
                            <a:srgbClr val="0000CC"/>
                          </a:solidFill>
                          <a:latin typeface="Calibri"/>
                        </a:rPr>
                        <a:t>%</a:t>
                      </a:r>
                    </a:p>
                  </a:txBody>
                  <a:tcPr marL="7309" marR="7309" marT="7309" marB="0" anchor="b">
                    <a:lnL>
                      <a:noFill/>
                    </a:lnL>
                    <a:lnR>
                      <a:noFill/>
                    </a:lnR>
                    <a:lnT>
                      <a:noFill/>
                    </a:lnT>
                    <a:lnB>
                      <a:noFill/>
                    </a:lnB>
                    <a:solidFill>
                      <a:srgbClr val="DDD9C3"/>
                    </a:solidFill>
                  </a:tcPr>
                </a:tc>
                <a:tc>
                  <a:txBody>
                    <a:bodyPr/>
                    <a:lstStyle/>
                    <a:p>
                      <a:pPr algn="ctr" fontAlgn="b"/>
                      <a:r>
                        <a:rPr lang="fr-FR" sz="1100" b="0" i="0" u="none" strike="noStrike" dirty="0">
                          <a:solidFill>
                            <a:srgbClr val="000000"/>
                          </a:solidFill>
                          <a:latin typeface="Calibri"/>
                        </a:rPr>
                        <a:t>68</a:t>
                      </a:r>
                    </a:p>
                  </a:txBody>
                  <a:tcPr marL="7309" marR="7309" marT="7309" marB="0" anchor="b">
                    <a:lnL>
                      <a:noFill/>
                    </a:lnL>
                    <a:lnR>
                      <a:noFill/>
                    </a:lnR>
                    <a:lnT>
                      <a:noFill/>
                    </a:lnT>
                    <a:lnB>
                      <a:noFill/>
                    </a:lnB>
                    <a:solidFill>
                      <a:srgbClr val="DCFDC5"/>
                    </a:solidFill>
                  </a:tcPr>
                </a:tc>
                <a:tc>
                  <a:txBody>
                    <a:bodyPr/>
                    <a:lstStyle/>
                    <a:p>
                      <a:pPr algn="ctr" fontAlgn="b"/>
                      <a:r>
                        <a:rPr lang="fr-FR" sz="1100" b="0" i="0" u="none" strike="noStrike" dirty="0">
                          <a:solidFill>
                            <a:srgbClr val="000000"/>
                          </a:solidFill>
                          <a:latin typeface="Calibri"/>
                        </a:rPr>
                        <a:t>65</a:t>
                      </a:r>
                    </a:p>
                  </a:txBody>
                  <a:tcPr marL="7309" marR="7309" marT="7309" marB="0" anchor="b">
                    <a:lnL>
                      <a:noFill/>
                    </a:lnL>
                    <a:lnR>
                      <a:noFill/>
                    </a:lnR>
                    <a:lnT>
                      <a:noFill/>
                    </a:lnT>
                    <a:lnB>
                      <a:noFill/>
                    </a:lnB>
                    <a:solidFill>
                      <a:srgbClr val="DCFDC5"/>
                    </a:solidFill>
                  </a:tcPr>
                </a:tc>
                <a:tc>
                  <a:txBody>
                    <a:bodyPr/>
                    <a:lstStyle/>
                    <a:p>
                      <a:pPr algn="ctr" fontAlgn="b"/>
                      <a:r>
                        <a:rPr lang="fr-FR" sz="1100" b="0" i="0" u="none" strike="noStrike" dirty="0">
                          <a:solidFill>
                            <a:srgbClr val="000000"/>
                          </a:solidFill>
                          <a:latin typeface="Calibri"/>
                        </a:rPr>
                        <a:t>63</a:t>
                      </a:r>
                    </a:p>
                  </a:txBody>
                  <a:tcPr marL="7309" marR="7309" marT="7309" marB="0" anchor="b">
                    <a:lnL>
                      <a:noFill/>
                    </a:lnL>
                    <a:lnR>
                      <a:noFill/>
                    </a:lnR>
                    <a:lnT>
                      <a:noFill/>
                    </a:lnT>
                    <a:lnB>
                      <a:noFill/>
                    </a:lnB>
                    <a:solidFill>
                      <a:srgbClr val="EEECE1"/>
                    </a:solidFill>
                  </a:tcPr>
                </a:tc>
                <a:tc>
                  <a:txBody>
                    <a:bodyPr/>
                    <a:lstStyle/>
                    <a:p>
                      <a:pPr algn="r" fontAlgn="b"/>
                      <a:r>
                        <a:rPr lang="fr-FR" sz="1100" b="0" i="0" u="none" strike="noStrike">
                          <a:solidFill>
                            <a:srgbClr val="000000"/>
                          </a:solidFill>
                          <a:latin typeface="Calibri"/>
                        </a:rPr>
                        <a:t>66</a:t>
                      </a:r>
                    </a:p>
                  </a:txBody>
                  <a:tcPr marL="7309" marR="7309" marT="7309" marB="0" anchor="b">
                    <a:lnL>
                      <a:noFill/>
                    </a:lnL>
                    <a:lnR>
                      <a:noFill/>
                    </a:lnR>
                    <a:lnT>
                      <a:noFill/>
                    </a:lnT>
                    <a:lnB>
                      <a:noFill/>
                    </a:lnB>
                    <a:solidFill>
                      <a:srgbClr val="D8D8D8"/>
                    </a:solidFill>
                  </a:tcPr>
                </a:tc>
                <a:extLst>
                  <a:ext uri="{0D108BD9-81ED-4DB2-BD59-A6C34878D82A}">
                    <a16:rowId xmlns:a16="http://schemas.microsoft.com/office/drawing/2014/main" val="2892328544"/>
                  </a:ext>
                </a:extLst>
              </a:tr>
              <a:tr h="312225">
                <a:tc>
                  <a:txBody>
                    <a:bodyPr/>
                    <a:lstStyle/>
                    <a:p>
                      <a:pPr algn="l" fontAlgn="b"/>
                      <a:r>
                        <a:rPr lang="fr-FR" sz="1500" b="1" i="0" u="none" strike="noStrike">
                          <a:solidFill>
                            <a:srgbClr val="000000"/>
                          </a:solidFill>
                          <a:latin typeface="Calibri"/>
                        </a:rPr>
                        <a:t>50-59</a:t>
                      </a:r>
                    </a:p>
                  </a:txBody>
                  <a:tcPr marL="7309" marR="7309" marT="7309" marB="0" anchor="b">
                    <a:lnL>
                      <a:noFill/>
                    </a:lnL>
                    <a:lnR>
                      <a:noFill/>
                    </a:lnR>
                    <a:lnT>
                      <a:noFill/>
                    </a:lnT>
                    <a:lnB>
                      <a:noFill/>
                    </a:lnB>
                    <a:solidFill>
                      <a:srgbClr val="C5BE97"/>
                    </a:solidFill>
                  </a:tcPr>
                </a:tc>
                <a:tc>
                  <a:txBody>
                    <a:bodyPr/>
                    <a:lstStyle/>
                    <a:p>
                      <a:pPr algn="r" fontAlgn="b"/>
                      <a:r>
                        <a:rPr lang="fr-FR" sz="1500" b="1" i="0" u="none" strike="noStrike" dirty="0">
                          <a:solidFill>
                            <a:srgbClr val="000000"/>
                          </a:solidFill>
                          <a:latin typeface="Calibri"/>
                        </a:rPr>
                        <a:t>8,6</a:t>
                      </a:r>
                    </a:p>
                  </a:txBody>
                  <a:tcPr marL="7309" marR="7309" marT="7309" marB="0" anchor="b">
                    <a:lnL>
                      <a:noFill/>
                    </a:lnL>
                    <a:lnR>
                      <a:noFill/>
                    </a:lnR>
                    <a:lnT>
                      <a:noFill/>
                    </a:lnT>
                    <a:lnB>
                      <a:noFill/>
                    </a:lnB>
                    <a:solidFill>
                      <a:srgbClr val="DDD9C3"/>
                    </a:solidFill>
                  </a:tcPr>
                </a:tc>
                <a:tc>
                  <a:txBody>
                    <a:bodyPr/>
                    <a:lstStyle/>
                    <a:p>
                      <a:pPr algn="l" fontAlgn="b"/>
                      <a:r>
                        <a:rPr lang="fr-FR" sz="1500" b="1" i="0" u="none" strike="noStrike">
                          <a:solidFill>
                            <a:srgbClr val="000000"/>
                          </a:solidFill>
                          <a:latin typeface="Calibri"/>
                        </a:rPr>
                        <a:t>%</a:t>
                      </a:r>
                    </a:p>
                  </a:txBody>
                  <a:tcPr marL="7309" marR="7309" marT="7309" marB="0" anchor="b">
                    <a:lnL>
                      <a:noFill/>
                    </a:lnL>
                    <a:lnR>
                      <a:noFill/>
                    </a:lnR>
                    <a:lnT>
                      <a:noFill/>
                    </a:lnT>
                    <a:lnB>
                      <a:noFill/>
                    </a:lnB>
                    <a:solidFill>
                      <a:srgbClr val="DDD9C3"/>
                    </a:solidFill>
                  </a:tcPr>
                </a:tc>
                <a:tc>
                  <a:txBody>
                    <a:bodyPr/>
                    <a:lstStyle/>
                    <a:p>
                      <a:pPr algn="ctr" fontAlgn="b"/>
                      <a:r>
                        <a:rPr lang="fr-FR" sz="1500" b="1" i="0" u="none" strike="noStrike" dirty="0">
                          <a:solidFill>
                            <a:srgbClr val="0000CC"/>
                          </a:solidFill>
                          <a:latin typeface="Calibri"/>
                        </a:rPr>
                        <a:t>78</a:t>
                      </a:r>
                    </a:p>
                  </a:txBody>
                  <a:tcPr marL="7309" marR="7309" marT="7309" marB="0" anchor="b">
                    <a:lnL>
                      <a:noFill/>
                    </a:lnL>
                    <a:lnR>
                      <a:noFill/>
                    </a:lnR>
                    <a:lnT>
                      <a:noFill/>
                    </a:lnT>
                    <a:lnB>
                      <a:noFill/>
                    </a:lnB>
                    <a:solidFill>
                      <a:srgbClr val="DDD9C3"/>
                    </a:solidFill>
                  </a:tcPr>
                </a:tc>
                <a:tc>
                  <a:txBody>
                    <a:bodyPr/>
                    <a:lstStyle/>
                    <a:p>
                      <a:pPr algn="l" fontAlgn="b"/>
                      <a:r>
                        <a:rPr lang="fr-FR" sz="1500" b="1" i="0" u="none" strike="noStrike">
                          <a:solidFill>
                            <a:srgbClr val="0000CC"/>
                          </a:solidFill>
                          <a:latin typeface="Calibri"/>
                        </a:rPr>
                        <a:t>%</a:t>
                      </a:r>
                    </a:p>
                  </a:txBody>
                  <a:tcPr marL="7309" marR="7309" marT="7309" marB="0" anchor="b">
                    <a:lnL>
                      <a:noFill/>
                    </a:lnL>
                    <a:lnR>
                      <a:noFill/>
                    </a:lnR>
                    <a:lnT>
                      <a:noFill/>
                    </a:lnT>
                    <a:lnB>
                      <a:noFill/>
                    </a:lnB>
                    <a:solidFill>
                      <a:srgbClr val="DDD9C3"/>
                    </a:solidFill>
                  </a:tcPr>
                </a:tc>
                <a:tc>
                  <a:txBody>
                    <a:bodyPr/>
                    <a:lstStyle/>
                    <a:p>
                      <a:pPr algn="ctr" fontAlgn="b"/>
                      <a:r>
                        <a:rPr lang="fr-FR" sz="1100" b="0" i="0" u="none" strike="noStrike" dirty="0">
                          <a:solidFill>
                            <a:srgbClr val="000000"/>
                          </a:solidFill>
                          <a:latin typeface="Calibri"/>
                        </a:rPr>
                        <a:t>77</a:t>
                      </a:r>
                    </a:p>
                  </a:txBody>
                  <a:tcPr marL="7309" marR="7309" marT="7309" marB="0" anchor="b">
                    <a:lnL>
                      <a:noFill/>
                    </a:lnL>
                    <a:lnR>
                      <a:noFill/>
                    </a:lnR>
                    <a:lnT>
                      <a:noFill/>
                    </a:lnT>
                    <a:lnB>
                      <a:noFill/>
                    </a:lnB>
                    <a:solidFill>
                      <a:srgbClr val="DCFDC5"/>
                    </a:solidFill>
                  </a:tcPr>
                </a:tc>
                <a:tc>
                  <a:txBody>
                    <a:bodyPr/>
                    <a:lstStyle/>
                    <a:p>
                      <a:pPr algn="ctr" fontAlgn="b"/>
                      <a:r>
                        <a:rPr lang="fr-FR" sz="1100" b="0" i="0" u="none" strike="noStrike" dirty="0">
                          <a:solidFill>
                            <a:srgbClr val="000000"/>
                          </a:solidFill>
                          <a:latin typeface="Calibri"/>
                        </a:rPr>
                        <a:t>79</a:t>
                      </a:r>
                    </a:p>
                  </a:txBody>
                  <a:tcPr marL="7309" marR="7309" marT="7309" marB="0" anchor="b">
                    <a:lnL>
                      <a:noFill/>
                    </a:lnL>
                    <a:lnR>
                      <a:noFill/>
                    </a:lnR>
                    <a:lnT>
                      <a:noFill/>
                    </a:lnT>
                    <a:lnB>
                      <a:noFill/>
                    </a:lnB>
                    <a:solidFill>
                      <a:srgbClr val="DCFDC5"/>
                    </a:solidFill>
                  </a:tcPr>
                </a:tc>
                <a:tc>
                  <a:txBody>
                    <a:bodyPr/>
                    <a:lstStyle/>
                    <a:p>
                      <a:pPr algn="ctr" fontAlgn="b"/>
                      <a:r>
                        <a:rPr lang="fr-FR" sz="1100" b="0" i="0" u="none" strike="noStrike" dirty="0">
                          <a:solidFill>
                            <a:srgbClr val="000000"/>
                          </a:solidFill>
                          <a:latin typeface="Calibri"/>
                        </a:rPr>
                        <a:t>73</a:t>
                      </a:r>
                    </a:p>
                  </a:txBody>
                  <a:tcPr marL="7309" marR="7309" marT="7309" marB="0" anchor="b">
                    <a:lnL>
                      <a:noFill/>
                    </a:lnL>
                    <a:lnR>
                      <a:noFill/>
                    </a:lnR>
                    <a:lnT>
                      <a:noFill/>
                    </a:lnT>
                    <a:lnB>
                      <a:noFill/>
                    </a:lnB>
                    <a:solidFill>
                      <a:srgbClr val="EEECE1"/>
                    </a:solidFill>
                  </a:tcPr>
                </a:tc>
                <a:tc>
                  <a:txBody>
                    <a:bodyPr/>
                    <a:lstStyle/>
                    <a:p>
                      <a:pPr algn="r" fontAlgn="b"/>
                      <a:r>
                        <a:rPr lang="fr-FR" sz="1100" b="0" i="0" u="none" strike="noStrike">
                          <a:solidFill>
                            <a:srgbClr val="000000"/>
                          </a:solidFill>
                          <a:latin typeface="Calibri"/>
                        </a:rPr>
                        <a:t>76</a:t>
                      </a:r>
                    </a:p>
                  </a:txBody>
                  <a:tcPr marL="7309" marR="7309" marT="7309" marB="0" anchor="b">
                    <a:lnL>
                      <a:noFill/>
                    </a:lnL>
                    <a:lnR>
                      <a:noFill/>
                    </a:lnR>
                    <a:lnT>
                      <a:noFill/>
                    </a:lnT>
                    <a:lnB>
                      <a:noFill/>
                    </a:lnB>
                    <a:solidFill>
                      <a:srgbClr val="D8D8D8"/>
                    </a:solidFill>
                  </a:tcPr>
                </a:tc>
                <a:extLst>
                  <a:ext uri="{0D108BD9-81ED-4DB2-BD59-A6C34878D82A}">
                    <a16:rowId xmlns:a16="http://schemas.microsoft.com/office/drawing/2014/main" val="499743825"/>
                  </a:ext>
                </a:extLst>
              </a:tr>
              <a:tr h="312225">
                <a:tc>
                  <a:txBody>
                    <a:bodyPr/>
                    <a:lstStyle/>
                    <a:p>
                      <a:pPr algn="l" fontAlgn="b"/>
                      <a:r>
                        <a:rPr lang="fr-FR" sz="1500" b="1" i="0" u="none" strike="noStrike">
                          <a:solidFill>
                            <a:srgbClr val="000000"/>
                          </a:solidFill>
                          <a:latin typeface="Calibri"/>
                        </a:rPr>
                        <a:t>60-69</a:t>
                      </a:r>
                    </a:p>
                  </a:txBody>
                  <a:tcPr marL="7309" marR="7309" marT="7309" marB="0" anchor="b">
                    <a:lnL>
                      <a:noFill/>
                    </a:lnL>
                    <a:lnR>
                      <a:noFill/>
                    </a:lnR>
                    <a:lnT>
                      <a:noFill/>
                    </a:lnT>
                    <a:lnB>
                      <a:noFill/>
                    </a:lnB>
                    <a:solidFill>
                      <a:srgbClr val="C5BE97"/>
                    </a:solidFill>
                  </a:tcPr>
                </a:tc>
                <a:tc>
                  <a:txBody>
                    <a:bodyPr/>
                    <a:lstStyle/>
                    <a:p>
                      <a:pPr algn="r" fontAlgn="b"/>
                      <a:r>
                        <a:rPr lang="fr-FR" sz="1500" b="1" i="0" u="none" strike="noStrike" dirty="0">
                          <a:solidFill>
                            <a:srgbClr val="000000"/>
                          </a:solidFill>
                          <a:latin typeface="Calibri"/>
                        </a:rPr>
                        <a:t>6,3</a:t>
                      </a:r>
                    </a:p>
                  </a:txBody>
                  <a:tcPr marL="7309" marR="7309" marT="7309" marB="0" anchor="b">
                    <a:lnL>
                      <a:noFill/>
                    </a:lnL>
                    <a:lnR>
                      <a:noFill/>
                    </a:lnR>
                    <a:lnT>
                      <a:noFill/>
                    </a:lnT>
                    <a:lnB>
                      <a:noFill/>
                    </a:lnB>
                    <a:solidFill>
                      <a:srgbClr val="DDD9C3"/>
                    </a:solidFill>
                  </a:tcPr>
                </a:tc>
                <a:tc>
                  <a:txBody>
                    <a:bodyPr/>
                    <a:lstStyle/>
                    <a:p>
                      <a:pPr algn="l" fontAlgn="b"/>
                      <a:r>
                        <a:rPr lang="fr-FR" sz="1500" b="1" i="0" u="none" strike="noStrike">
                          <a:solidFill>
                            <a:srgbClr val="000000"/>
                          </a:solidFill>
                          <a:latin typeface="Calibri"/>
                        </a:rPr>
                        <a:t>%</a:t>
                      </a:r>
                    </a:p>
                  </a:txBody>
                  <a:tcPr marL="7309" marR="7309" marT="7309" marB="0" anchor="b">
                    <a:lnL>
                      <a:noFill/>
                    </a:lnL>
                    <a:lnR>
                      <a:noFill/>
                    </a:lnR>
                    <a:lnT>
                      <a:noFill/>
                    </a:lnT>
                    <a:lnB>
                      <a:noFill/>
                    </a:lnB>
                    <a:solidFill>
                      <a:srgbClr val="DDD9C3"/>
                    </a:solidFill>
                  </a:tcPr>
                </a:tc>
                <a:tc>
                  <a:txBody>
                    <a:bodyPr/>
                    <a:lstStyle/>
                    <a:p>
                      <a:pPr algn="ctr" fontAlgn="b"/>
                      <a:r>
                        <a:rPr lang="fr-FR" sz="1500" b="1" i="0" u="none" strike="noStrike" dirty="0">
                          <a:solidFill>
                            <a:srgbClr val="0000CC"/>
                          </a:solidFill>
                          <a:latin typeface="Calibri"/>
                        </a:rPr>
                        <a:t>84</a:t>
                      </a:r>
                    </a:p>
                  </a:txBody>
                  <a:tcPr marL="7309" marR="7309" marT="7309" marB="0" anchor="b">
                    <a:lnL>
                      <a:noFill/>
                    </a:lnL>
                    <a:lnR>
                      <a:noFill/>
                    </a:lnR>
                    <a:lnT>
                      <a:noFill/>
                    </a:lnT>
                    <a:lnB>
                      <a:noFill/>
                    </a:lnB>
                    <a:solidFill>
                      <a:srgbClr val="DDD9C3"/>
                    </a:solidFill>
                  </a:tcPr>
                </a:tc>
                <a:tc>
                  <a:txBody>
                    <a:bodyPr/>
                    <a:lstStyle/>
                    <a:p>
                      <a:pPr algn="l" fontAlgn="b"/>
                      <a:r>
                        <a:rPr lang="fr-FR" sz="1500" b="1" i="0" u="none" strike="noStrike">
                          <a:solidFill>
                            <a:srgbClr val="0000CC"/>
                          </a:solidFill>
                          <a:latin typeface="Calibri"/>
                        </a:rPr>
                        <a:t>%</a:t>
                      </a:r>
                    </a:p>
                  </a:txBody>
                  <a:tcPr marL="7309" marR="7309" marT="7309" marB="0" anchor="b">
                    <a:lnL>
                      <a:noFill/>
                    </a:lnL>
                    <a:lnR>
                      <a:noFill/>
                    </a:lnR>
                    <a:lnT>
                      <a:noFill/>
                    </a:lnT>
                    <a:lnB>
                      <a:noFill/>
                    </a:lnB>
                    <a:solidFill>
                      <a:srgbClr val="DDD9C3"/>
                    </a:solidFill>
                  </a:tcPr>
                </a:tc>
                <a:tc>
                  <a:txBody>
                    <a:bodyPr/>
                    <a:lstStyle/>
                    <a:p>
                      <a:pPr algn="ctr" fontAlgn="b"/>
                      <a:r>
                        <a:rPr lang="fr-FR" sz="1100" b="0" i="0" u="none" strike="noStrike" dirty="0">
                          <a:solidFill>
                            <a:srgbClr val="000000"/>
                          </a:solidFill>
                          <a:latin typeface="Calibri"/>
                        </a:rPr>
                        <a:t>83</a:t>
                      </a:r>
                    </a:p>
                  </a:txBody>
                  <a:tcPr marL="7309" marR="7309" marT="7309" marB="0" anchor="b">
                    <a:lnL>
                      <a:noFill/>
                    </a:lnL>
                    <a:lnR>
                      <a:noFill/>
                    </a:lnR>
                    <a:lnT>
                      <a:noFill/>
                    </a:lnT>
                    <a:lnB>
                      <a:noFill/>
                    </a:lnB>
                    <a:solidFill>
                      <a:srgbClr val="DCFDC5"/>
                    </a:solidFill>
                  </a:tcPr>
                </a:tc>
                <a:tc>
                  <a:txBody>
                    <a:bodyPr/>
                    <a:lstStyle/>
                    <a:p>
                      <a:pPr algn="ctr" fontAlgn="b"/>
                      <a:r>
                        <a:rPr lang="fr-FR" sz="1100" b="0" i="0" u="none" strike="noStrike" dirty="0">
                          <a:solidFill>
                            <a:srgbClr val="000000"/>
                          </a:solidFill>
                          <a:latin typeface="Calibri"/>
                        </a:rPr>
                        <a:t>84</a:t>
                      </a:r>
                    </a:p>
                  </a:txBody>
                  <a:tcPr marL="7309" marR="7309" marT="7309" marB="0" anchor="b">
                    <a:lnL>
                      <a:noFill/>
                    </a:lnL>
                    <a:lnR>
                      <a:noFill/>
                    </a:lnR>
                    <a:lnT>
                      <a:noFill/>
                    </a:lnT>
                    <a:lnB>
                      <a:noFill/>
                    </a:lnB>
                    <a:solidFill>
                      <a:srgbClr val="DCFDC5"/>
                    </a:solidFill>
                  </a:tcPr>
                </a:tc>
                <a:tc>
                  <a:txBody>
                    <a:bodyPr/>
                    <a:lstStyle/>
                    <a:p>
                      <a:pPr algn="ctr" fontAlgn="b"/>
                      <a:r>
                        <a:rPr lang="fr-FR" sz="1100" b="0" i="0" u="none" strike="noStrike" dirty="0">
                          <a:solidFill>
                            <a:srgbClr val="000000"/>
                          </a:solidFill>
                          <a:latin typeface="Calibri"/>
                        </a:rPr>
                        <a:t>82</a:t>
                      </a:r>
                    </a:p>
                  </a:txBody>
                  <a:tcPr marL="7309" marR="7309" marT="7309" marB="0" anchor="b">
                    <a:lnL>
                      <a:noFill/>
                    </a:lnL>
                    <a:lnR>
                      <a:noFill/>
                    </a:lnR>
                    <a:lnT>
                      <a:noFill/>
                    </a:lnT>
                    <a:lnB>
                      <a:noFill/>
                    </a:lnB>
                    <a:solidFill>
                      <a:srgbClr val="EEECE1"/>
                    </a:solidFill>
                  </a:tcPr>
                </a:tc>
                <a:tc>
                  <a:txBody>
                    <a:bodyPr/>
                    <a:lstStyle/>
                    <a:p>
                      <a:pPr algn="r" fontAlgn="b"/>
                      <a:r>
                        <a:rPr lang="fr-FR" sz="1100" b="0" i="0" u="none" strike="noStrike" dirty="0">
                          <a:solidFill>
                            <a:srgbClr val="000000"/>
                          </a:solidFill>
                          <a:latin typeface="Calibri"/>
                        </a:rPr>
                        <a:t>83</a:t>
                      </a:r>
                    </a:p>
                  </a:txBody>
                  <a:tcPr marL="7309" marR="7309" marT="7309" marB="0" anchor="b">
                    <a:lnL>
                      <a:noFill/>
                    </a:lnL>
                    <a:lnR>
                      <a:noFill/>
                    </a:lnR>
                    <a:lnT>
                      <a:noFill/>
                    </a:lnT>
                    <a:lnB>
                      <a:noFill/>
                    </a:lnB>
                    <a:solidFill>
                      <a:srgbClr val="D8D8D8"/>
                    </a:solidFill>
                  </a:tcPr>
                </a:tc>
                <a:extLst>
                  <a:ext uri="{0D108BD9-81ED-4DB2-BD59-A6C34878D82A}">
                    <a16:rowId xmlns:a16="http://schemas.microsoft.com/office/drawing/2014/main" val="1279883394"/>
                  </a:ext>
                </a:extLst>
              </a:tr>
              <a:tr h="312225">
                <a:tc>
                  <a:txBody>
                    <a:bodyPr/>
                    <a:lstStyle/>
                    <a:p>
                      <a:pPr algn="l" fontAlgn="b"/>
                      <a:r>
                        <a:rPr lang="fr-FR" sz="1500" b="1" i="0" u="none" strike="noStrike">
                          <a:solidFill>
                            <a:srgbClr val="000000"/>
                          </a:solidFill>
                          <a:latin typeface="Calibri"/>
                        </a:rPr>
                        <a:t>70-79</a:t>
                      </a:r>
                    </a:p>
                  </a:txBody>
                  <a:tcPr marL="7309" marR="7309" marT="7309" marB="0" anchor="b">
                    <a:lnL>
                      <a:noFill/>
                    </a:lnL>
                    <a:lnR>
                      <a:noFill/>
                    </a:lnR>
                    <a:lnT>
                      <a:noFill/>
                    </a:lnT>
                    <a:lnB>
                      <a:noFill/>
                    </a:lnB>
                    <a:solidFill>
                      <a:srgbClr val="C5BE97"/>
                    </a:solidFill>
                  </a:tcPr>
                </a:tc>
                <a:tc>
                  <a:txBody>
                    <a:bodyPr/>
                    <a:lstStyle/>
                    <a:p>
                      <a:pPr algn="r" fontAlgn="b"/>
                      <a:r>
                        <a:rPr lang="fr-FR" sz="1500" b="1" i="0" u="none" strike="noStrike" dirty="0">
                          <a:solidFill>
                            <a:srgbClr val="000000"/>
                          </a:solidFill>
                          <a:latin typeface="Calibri"/>
                        </a:rPr>
                        <a:t>4,3</a:t>
                      </a:r>
                    </a:p>
                  </a:txBody>
                  <a:tcPr marL="7309" marR="7309" marT="7309" marB="0" anchor="b">
                    <a:lnL>
                      <a:noFill/>
                    </a:lnL>
                    <a:lnR>
                      <a:noFill/>
                    </a:lnR>
                    <a:lnT>
                      <a:noFill/>
                    </a:lnT>
                    <a:lnB>
                      <a:noFill/>
                    </a:lnB>
                    <a:solidFill>
                      <a:srgbClr val="DDD9C3"/>
                    </a:solidFill>
                  </a:tcPr>
                </a:tc>
                <a:tc>
                  <a:txBody>
                    <a:bodyPr/>
                    <a:lstStyle/>
                    <a:p>
                      <a:pPr algn="l" fontAlgn="b"/>
                      <a:r>
                        <a:rPr lang="fr-FR" sz="1500" b="1" i="0" u="none" strike="noStrike">
                          <a:solidFill>
                            <a:srgbClr val="000000"/>
                          </a:solidFill>
                          <a:latin typeface="Calibri"/>
                        </a:rPr>
                        <a:t>%</a:t>
                      </a:r>
                    </a:p>
                  </a:txBody>
                  <a:tcPr marL="7309" marR="7309" marT="7309" marB="0" anchor="b">
                    <a:lnL>
                      <a:noFill/>
                    </a:lnL>
                    <a:lnR>
                      <a:noFill/>
                    </a:lnR>
                    <a:lnT>
                      <a:noFill/>
                    </a:lnT>
                    <a:lnB>
                      <a:noFill/>
                    </a:lnB>
                    <a:solidFill>
                      <a:srgbClr val="DDD9C3"/>
                    </a:solidFill>
                  </a:tcPr>
                </a:tc>
                <a:tc>
                  <a:txBody>
                    <a:bodyPr/>
                    <a:lstStyle/>
                    <a:p>
                      <a:pPr algn="ctr" fontAlgn="b"/>
                      <a:r>
                        <a:rPr lang="fr-FR" sz="1500" b="1" i="0" u="none" strike="noStrike" dirty="0">
                          <a:solidFill>
                            <a:srgbClr val="0000CC"/>
                          </a:solidFill>
                          <a:latin typeface="Calibri"/>
                        </a:rPr>
                        <a:t>88</a:t>
                      </a:r>
                    </a:p>
                  </a:txBody>
                  <a:tcPr marL="7309" marR="7309" marT="7309" marB="0" anchor="b">
                    <a:lnL>
                      <a:noFill/>
                    </a:lnL>
                    <a:lnR>
                      <a:noFill/>
                    </a:lnR>
                    <a:lnT>
                      <a:noFill/>
                    </a:lnT>
                    <a:lnB>
                      <a:noFill/>
                    </a:lnB>
                    <a:solidFill>
                      <a:srgbClr val="DDD9C3"/>
                    </a:solidFill>
                  </a:tcPr>
                </a:tc>
                <a:tc>
                  <a:txBody>
                    <a:bodyPr/>
                    <a:lstStyle/>
                    <a:p>
                      <a:pPr algn="l" fontAlgn="b"/>
                      <a:r>
                        <a:rPr lang="fr-FR" sz="1500" b="1" i="0" u="none" strike="noStrike">
                          <a:solidFill>
                            <a:srgbClr val="0000CC"/>
                          </a:solidFill>
                          <a:latin typeface="Calibri"/>
                        </a:rPr>
                        <a:t>%</a:t>
                      </a:r>
                    </a:p>
                  </a:txBody>
                  <a:tcPr marL="7309" marR="7309" marT="7309" marB="0" anchor="b">
                    <a:lnL>
                      <a:noFill/>
                    </a:lnL>
                    <a:lnR>
                      <a:noFill/>
                    </a:lnR>
                    <a:lnT>
                      <a:noFill/>
                    </a:lnT>
                    <a:lnB>
                      <a:noFill/>
                    </a:lnB>
                    <a:solidFill>
                      <a:srgbClr val="DDD9C3"/>
                    </a:solidFill>
                  </a:tcPr>
                </a:tc>
                <a:tc>
                  <a:txBody>
                    <a:bodyPr/>
                    <a:lstStyle/>
                    <a:p>
                      <a:pPr algn="ctr" fontAlgn="b"/>
                      <a:r>
                        <a:rPr lang="fr-FR" sz="1100" b="0" i="0" u="none" strike="noStrike" dirty="0">
                          <a:solidFill>
                            <a:srgbClr val="000000"/>
                          </a:solidFill>
                          <a:latin typeface="Calibri"/>
                        </a:rPr>
                        <a:t>89</a:t>
                      </a:r>
                    </a:p>
                  </a:txBody>
                  <a:tcPr marL="7309" marR="7309" marT="7309" marB="0" anchor="b">
                    <a:lnL>
                      <a:noFill/>
                    </a:lnL>
                    <a:lnR>
                      <a:noFill/>
                    </a:lnR>
                    <a:lnT>
                      <a:noFill/>
                    </a:lnT>
                    <a:lnB>
                      <a:noFill/>
                    </a:lnB>
                    <a:solidFill>
                      <a:srgbClr val="DCFDC5"/>
                    </a:solidFill>
                  </a:tcPr>
                </a:tc>
                <a:tc>
                  <a:txBody>
                    <a:bodyPr/>
                    <a:lstStyle/>
                    <a:p>
                      <a:pPr algn="ctr" fontAlgn="b"/>
                      <a:r>
                        <a:rPr lang="fr-FR" sz="1100" b="0" i="0" u="none" strike="noStrike" dirty="0">
                          <a:solidFill>
                            <a:srgbClr val="000000"/>
                          </a:solidFill>
                          <a:latin typeface="Calibri"/>
                        </a:rPr>
                        <a:t>89</a:t>
                      </a:r>
                    </a:p>
                  </a:txBody>
                  <a:tcPr marL="7309" marR="7309" marT="7309" marB="0" anchor="b">
                    <a:lnL>
                      <a:noFill/>
                    </a:lnL>
                    <a:lnR>
                      <a:noFill/>
                    </a:lnR>
                    <a:lnT>
                      <a:noFill/>
                    </a:lnT>
                    <a:lnB>
                      <a:noFill/>
                    </a:lnB>
                    <a:solidFill>
                      <a:srgbClr val="DCFDC5"/>
                    </a:solidFill>
                  </a:tcPr>
                </a:tc>
                <a:tc>
                  <a:txBody>
                    <a:bodyPr/>
                    <a:lstStyle/>
                    <a:p>
                      <a:pPr algn="ctr" fontAlgn="b"/>
                      <a:r>
                        <a:rPr lang="fr-FR" sz="1100" b="0" i="0" u="none" strike="noStrike" dirty="0">
                          <a:solidFill>
                            <a:srgbClr val="000000"/>
                          </a:solidFill>
                          <a:latin typeface="Calibri"/>
                        </a:rPr>
                        <a:t>87</a:t>
                      </a:r>
                    </a:p>
                  </a:txBody>
                  <a:tcPr marL="7309" marR="7309" marT="7309" marB="0" anchor="b">
                    <a:lnL>
                      <a:noFill/>
                    </a:lnL>
                    <a:lnR>
                      <a:noFill/>
                    </a:lnR>
                    <a:lnT>
                      <a:noFill/>
                    </a:lnT>
                    <a:lnB>
                      <a:noFill/>
                    </a:lnB>
                    <a:solidFill>
                      <a:srgbClr val="EEECE1"/>
                    </a:solidFill>
                  </a:tcPr>
                </a:tc>
                <a:tc>
                  <a:txBody>
                    <a:bodyPr/>
                    <a:lstStyle/>
                    <a:p>
                      <a:pPr algn="r" fontAlgn="b"/>
                      <a:r>
                        <a:rPr lang="fr-FR" sz="1100" b="0" i="0" u="none" strike="noStrike" dirty="0">
                          <a:solidFill>
                            <a:srgbClr val="000000"/>
                          </a:solidFill>
                          <a:latin typeface="Calibri"/>
                        </a:rPr>
                        <a:t>86</a:t>
                      </a:r>
                    </a:p>
                  </a:txBody>
                  <a:tcPr marL="7309" marR="7309" marT="7309" marB="0" anchor="b">
                    <a:lnL>
                      <a:noFill/>
                    </a:lnL>
                    <a:lnR>
                      <a:noFill/>
                    </a:lnR>
                    <a:lnT>
                      <a:noFill/>
                    </a:lnT>
                    <a:lnB>
                      <a:noFill/>
                    </a:lnB>
                    <a:solidFill>
                      <a:srgbClr val="D8D8D8"/>
                    </a:solidFill>
                  </a:tcPr>
                </a:tc>
                <a:extLst>
                  <a:ext uri="{0D108BD9-81ED-4DB2-BD59-A6C34878D82A}">
                    <a16:rowId xmlns:a16="http://schemas.microsoft.com/office/drawing/2014/main" val="2406944785"/>
                  </a:ext>
                </a:extLst>
              </a:tr>
              <a:tr h="312225">
                <a:tc>
                  <a:txBody>
                    <a:bodyPr/>
                    <a:lstStyle/>
                    <a:p>
                      <a:pPr algn="l" fontAlgn="b"/>
                      <a:r>
                        <a:rPr lang="fr-FR" sz="1500" b="1" i="0" u="none" strike="noStrike">
                          <a:solidFill>
                            <a:srgbClr val="000000"/>
                          </a:solidFill>
                          <a:latin typeface="Calibri"/>
                        </a:rPr>
                        <a:t>80-89</a:t>
                      </a:r>
                    </a:p>
                  </a:txBody>
                  <a:tcPr marL="7309" marR="7309" marT="7309" marB="0" anchor="b">
                    <a:lnL>
                      <a:noFill/>
                    </a:lnL>
                    <a:lnR>
                      <a:noFill/>
                    </a:lnR>
                    <a:lnT>
                      <a:noFill/>
                    </a:lnT>
                    <a:lnB>
                      <a:noFill/>
                    </a:lnB>
                    <a:solidFill>
                      <a:srgbClr val="C5BE97"/>
                    </a:solidFill>
                  </a:tcPr>
                </a:tc>
                <a:tc>
                  <a:txBody>
                    <a:bodyPr/>
                    <a:lstStyle/>
                    <a:p>
                      <a:pPr algn="r" fontAlgn="b"/>
                      <a:r>
                        <a:rPr lang="fr-FR" sz="1500" b="1" i="0" u="none" strike="noStrike" dirty="0">
                          <a:solidFill>
                            <a:srgbClr val="000000"/>
                          </a:solidFill>
                          <a:latin typeface="Calibri"/>
                        </a:rPr>
                        <a:t>3,0</a:t>
                      </a:r>
                    </a:p>
                  </a:txBody>
                  <a:tcPr marL="7309" marR="7309" marT="7309" marB="0" anchor="b">
                    <a:lnL>
                      <a:noFill/>
                    </a:lnL>
                    <a:lnR>
                      <a:noFill/>
                    </a:lnR>
                    <a:lnT>
                      <a:noFill/>
                    </a:lnT>
                    <a:lnB>
                      <a:noFill/>
                    </a:lnB>
                    <a:solidFill>
                      <a:srgbClr val="DDD9C3"/>
                    </a:solidFill>
                  </a:tcPr>
                </a:tc>
                <a:tc>
                  <a:txBody>
                    <a:bodyPr/>
                    <a:lstStyle/>
                    <a:p>
                      <a:pPr algn="l" fontAlgn="b"/>
                      <a:r>
                        <a:rPr lang="fr-FR" sz="1500" b="1" i="0" u="none" strike="noStrike">
                          <a:solidFill>
                            <a:srgbClr val="000000"/>
                          </a:solidFill>
                          <a:latin typeface="Calibri"/>
                        </a:rPr>
                        <a:t>%</a:t>
                      </a:r>
                    </a:p>
                  </a:txBody>
                  <a:tcPr marL="7309" marR="7309" marT="7309" marB="0" anchor="b">
                    <a:lnL>
                      <a:noFill/>
                    </a:lnL>
                    <a:lnR>
                      <a:noFill/>
                    </a:lnR>
                    <a:lnT>
                      <a:noFill/>
                    </a:lnT>
                    <a:lnB>
                      <a:noFill/>
                    </a:lnB>
                    <a:solidFill>
                      <a:srgbClr val="DDD9C3"/>
                    </a:solidFill>
                  </a:tcPr>
                </a:tc>
                <a:tc>
                  <a:txBody>
                    <a:bodyPr/>
                    <a:lstStyle/>
                    <a:p>
                      <a:pPr algn="ctr" fontAlgn="b"/>
                      <a:r>
                        <a:rPr lang="fr-FR" sz="1500" b="1" i="0" u="none" strike="noStrike" dirty="0">
                          <a:solidFill>
                            <a:srgbClr val="0000CC"/>
                          </a:solidFill>
                          <a:latin typeface="Calibri"/>
                        </a:rPr>
                        <a:t>91</a:t>
                      </a:r>
                    </a:p>
                  </a:txBody>
                  <a:tcPr marL="7309" marR="7309" marT="7309" marB="0" anchor="b">
                    <a:lnL>
                      <a:noFill/>
                    </a:lnL>
                    <a:lnR>
                      <a:noFill/>
                    </a:lnR>
                    <a:lnT>
                      <a:noFill/>
                    </a:lnT>
                    <a:lnB>
                      <a:noFill/>
                    </a:lnB>
                    <a:solidFill>
                      <a:srgbClr val="DDD9C3"/>
                    </a:solidFill>
                  </a:tcPr>
                </a:tc>
                <a:tc>
                  <a:txBody>
                    <a:bodyPr/>
                    <a:lstStyle/>
                    <a:p>
                      <a:pPr algn="l" fontAlgn="b"/>
                      <a:r>
                        <a:rPr lang="fr-FR" sz="1500" b="1" i="0" u="none" strike="noStrike">
                          <a:solidFill>
                            <a:srgbClr val="0000CC"/>
                          </a:solidFill>
                          <a:latin typeface="Calibri"/>
                        </a:rPr>
                        <a:t>%</a:t>
                      </a:r>
                    </a:p>
                  </a:txBody>
                  <a:tcPr marL="7309" marR="7309" marT="7309" marB="0" anchor="b">
                    <a:lnL>
                      <a:noFill/>
                    </a:lnL>
                    <a:lnR>
                      <a:noFill/>
                    </a:lnR>
                    <a:lnT>
                      <a:noFill/>
                    </a:lnT>
                    <a:lnB>
                      <a:noFill/>
                    </a:lnB>
                    <a:solidFill>
                      <a:srgbClr val="DDD9C3"/>
                    </a:solidFill>
                  </a:tcPr>
                </a:tc>
                <a:tc>
                  <a:txBody>
                    <a:bodyPr/>
                    <a:lstStyle/>
                    <a:p>
                      <a:pPr algn="ctr" fontAlgn="b"/>
                      <a:r>
                        <a:rPr lang="fr-FR" sz="1100" b="0" i="0" u="none" strike="noStrike" dirty="0">
                          <a:solidFill>
                            <a:srgbClr val="000000"/>
                          </a:solidFill>
                          <a:latin typeface="Calibri"/>
                        </a:rPr>
                        <a:t>92</a:t>
                      </a:r>
                    </a:p>
                  </a:txBody>
                  <a:tcPr marL="7309" marR="7309" marT="7309" marB="0" anchor="b">
                    <a:lnL>
                      <a:noFill/>
                    </a:lnL>
                    <a:lnR>
                      <a:noFill/>
                    </a:lnR>
                    <a:lnT>
                      <a:noFill/>
                    </a:lnT>
                    <a:lnB>
                      <a:noFill/>
                    </a:lnB>
                    <a:solidFill>
                      <a:srgbClr val="DCFDC5"/>
                    </a:solidFill>
                  </a:tcPr>
                </a:tc>
                <a:tc>
                  <a:txBody>
                    <a:bodyPr/>
                    <a:lstStyle/>
                    <a:p>
                      <a:pPr algn="ctr" fontAlgn="b"/>
                      <a:r>
                        <a:rPr lang="fr-FR" sz="1100" b="0" i="0" u="none" strike="noStrike" dirty="0">
                          <a:solidFill>
                            <a:srgbClr val="000000"/>
                          </a:solidFill>
                          <a:latin typeface="Calibri"/>
                        </a:rPr>
                        <a:t>92</a:t>
                      </a:r>
                    </a:p>
                  </a:txBody>
                  <a:tcPr marL="7309" marR="7309" marT="7309" marB="0" anchor="b">
                    <a:lnL>
                      <a:noFill/>
                    </a:lnL>
                    <a:lnR>
                      <a:noFill/>
                    </a:lnR>
                    <a:lnT>
                      <a:noFill/>
                    </a:lnT>
                    <a:lnB>
                      <a:noFill/>
                    </a:lnB>
                    <a:solidFill>
                      <a:srgbClr val="DCFDC5"/>
                    </a:solidFill>
                  </a:tcPr>
                </a:tc>
                <a:tc>
                  <a:txBody>
                    <a:bodyPr/>
                    <a:lstStyle/>
                    <a:p>
                      <a:pPr algn="ctr" fontAlgn="b"/>
                      <a:r>
                        <a:rPr lang="fr-FR" sz="1100" b="0" i="0" u="none" strike="noStrike" dirty="0">
                          <a:solidFill>
                            <a:srgbClr val="000000"/>
                          </a:solidFill>
                          <a:latin typeface="Calibri"/>
                        </a:rPr>
                        <a:t>91</a:t>
                      </a:r>
                    </a:p>
                  </a:txBody>
                  <a:tcPr marL="7309" marR="7309" marT="7309" marB="0" anchor="b">
                    <a:lnL>
                      <a:noFill/>
                    </a:lnL>
                    <a:lnR>
                      <a:noFill/>
                    </a:lnR>
                    <a:lnT>
                      <a:noFill/>
                    </a:lnT>
                    <a:lnB>
                      <a:noFill/>
                    </a:lnB>
                    <a:solidFill>
                      <a:srgbClr val="EEECE1"/>
                    </a:solidFill>
                  </a:tcPr>
                </a:tc>
                <a:tc>
                  <a:txBody>
                    <a:bodyPr/>
                    <a:lstStyle/>
                    <a:p>
                      <a:pPr algn="r" fontAlgn="b"/>
                      <a:r>
                        <a:rPr lang="fr-FR" sz="1100" b="0" i="0" u="none" strike="noStrike">
                          <a:solidFill>
                            <a:srgbClr val="000000"/>
                          </a:solidFill>
                          <a:latin typeface="Calibri"/>
                        </a:rPr>
                        <a:t>90</a:t>
                      </a:r>
                    </a:p>
                  </a:txBody>
                  <a:tcPr marL="7309" marR="7309" marT="7309" marB="0" anchor="b">
                    <a:lnL>
                      <a:noFill/>
                    </a:lnL>
                    <a:lnR>
                      <a:noFill/>
                    </a:lnR>
                    <a:lnT>
                      <a:noFill/>
                    </a:lnT>
                    <a:lnB>
                      <a:noFill/>
                    </a:lnB>
                    <a:solidFill>
                      <a:srgbClr val="D8D8D8"/>
                    </a:solidFill>
                  </a:tcPr>
                </a:tc>
                <a:extLst>
                  <a:ext uri="{0D108BD9-81ED-4DB2-BD59-A6C34878D82A}">
                    <a16:rowId xmlns:a16="http://schemas.microsoft.com/office/drawing/2014/main" val="2961194002"/>
                  </a:ext>
                </a:extLst>
              </a:tr>
              <a:tr h="312225">
                <a:tc>
                  <a:txBody>
                    <a:bodyPr/>
                    <a:lstStyle/>
                    <a:p>
                      <a:pPr algn="l" fontAlgn="b"/>
                      <a:r>
                        <a:rPr lang="fr-FR" sz="1500" b="1" i="0" u="none" strike="noStrike" dirty="0">
                          <a:solidFill>
                            <a:srgbClr val="000000"/>
                          </a:solidFill>
                          <a:latin typeface="Calibri"/>
                        </a:rPr>
                        <a:t>90-99 K€</a:t>
                      </a:r>
                    </a:p>
                  </a:txBody>
                  <a:tcPr marL="7309" marR="7309" marT="7309" marB="0" anchor="b">
                    <a:lnL>
                      <a:noFill/>
                    </a:lnL>
                    <a:lnR>
                      <a:noFill/>
                    </a:lnR>
                    <a:lnT>
                      <a:noFill/>
                    </a:lnT>
                    <a:lnB>
                      <a:noFill/>
                    </a:lnB>
                    <a:solidFill>
                      <a:srgbClr val="C5BE97"/>
                    </a:solidFill>
                  </a:tcPr>
                </a:tc>
                <a:tc>
                  <a:txBody>
                    <a:bodyPr/>
                    <a:lstStyle/>
                    <a:p>
                      <a:pPr algn="r" fontAlgn="b"/>
                      <a:r>
                        <a:rPr lang="fr-FR" sz="1500" b="1" i="0" u="none" strike="noStrike" dirty="0">
                          <a:solidFill>
                            <a:srgbClr val="000000"/>
                          </a:solidFill>
                          <a:latin typeface="Calibri"/>
                        </a:rPr>
                        <a:t>1,7</a:t>
                      </a:r>
                    </a:p>
                  </a:txBody>
                  <a:tcPr marL="7309" marR="7309" marT="7309" marB="0" anchor="b">
                    <a:lnL>
                      <a:noFill/>
                    </a:lnL>
                    <a:lnR>
                      <a:noFill/>
                    </a:lnR>
                    <a:lnT>
                      <a:noFill/>
                    </a:lnT>
                    <a:lnB>
                      <a:noFill/>
                    </a:lnB>
                    <a:solidFill>
                      <a:srgbClr val="DDD9C3"/>
                    </a:solidFill>
                  </a:tcPr>
                </a:tc>
                <a:tc>
                  <a:txBody>
                    <a:bodyPr/>
                    <a:lstStyle/>
                    <a:p>
                      <a:pPr algn="l" fontAlgn="b"/>
                      <a:r>
                        <a:rPr lang="fr-FR" sz="1500" b="1" i="0" u="none" strike="noStrike">
                          <a:solidFill>
                            <a:srgbClr val="000000"/>
                          </a:solidFill>
                          <a:latin typeface="Calibri"/>
                        </a:rPr>
                        <a:t>%</a:t>
                      </a:r>
                    </a:p>
                  </a:txBody>
                  <a:tcPr marL="7309" marR="7309" marT="7309" marB="0" anchor="b">
                    <a:lnL>
                      <a:noFill/>
                    </a:lnL>
                    <a:lnR>
                      <a:noFill/>
                    </a:lnR>
                    <a:lnT>
                      <a:noFill/>
                    </a:lnT>
                    <a:lnB>
                      <a:noFill/>
                    </a:lnB>
                    <a:solidFill>
                      <a:srgbClr val="DDD9C3"/>
                    </a:solidFill>
                  </a:tcPr>
                </a:tc>
                <a:tc>
                  <a:txBody>
                    <a:bodyPr/>
                    <a:lstStyle/>
                    <a:p>
                      <a:pPr algn="ctr" fontAlgn="b"/>
                      <a:r>
                        <a:rPr lang="fr-FR" sz="1500" b="1" i="0" u="none" strike="noStrike" dirty="0">
                          <a:solidFill>
                            <a:srgbClr val="0000CC"/>
                          </a:solidFill>
                          <a:latin typeface="Calibri"/>
                        </a:rPr>
                        <a:t>93</a:t>
                      </a:r>
                    </a:p>
                  </a:txBody>
                  <a:tcPr marL="7309" marR="7309" marT="7309" marB="0" anchor="b">
                    <a:lnL>
                      <a:noFill/>
                    </a:lnL>
                    <a:lnR>
                      <a:noFill/>
                    </a:lnR>
                    <a:lnT>
                      <a:noFill/>
                    </a:lnT>
                    <a:lnB>
                      <a:noFill/>
                    </a:lnB>
                    <a:solidFill>
                      <a:srgbClr val="DDD9C3"/>
                    </a:solidFill>
                  </a:tcPr>
                </a:tc>
                <a:tc>
                  <a:txBody>
                    <a:bodyPr/>
                    <a:lstStyle/>
                    <a:p>
                      <a:pPr algn="l" fontAlgn="b"/>
                      <a:r>
                        <a:rPr lang="fr-FR" sz="1500" b="1" i="0" u="none" strike="noStrike" dirty="0">
                          <a:solidFill>
                            <a:srgbClr val="0000CC"/>
                          </a:solidFill>
                          <a:latin typeface="Calibri"/>
                        </a:rPr>
                        <a:t>%</a:t>
                      </a:r>
                    </a:p>
                  </a:txBody>
                  <a:tcPr marL="7309" marR="7309" marT="7309" marB="0" anchor="b">
                    <a:lnL>
                      <a:noFill/>
                    </a:lnL>
                    <a:lnR>
                      <a:noFill/>
                    </a:lnR>
                    <a:lnT>
                      <a:noFill/>
                    </a:lnT>
                    <a:lnB>
                      <a:noFill/>
                    </a:lnB>
                    <a:solidFill>
                      <a:srgbClr val="DDD9C3"/>
                    </a:solidFill>
                  </a:tcPr>
                </a:tc>
                <a:tc>
                  <a:txBody>
                    <a:bodyPr/>
                    <a:lstStyle/>
                    <a:p>
                      <a:pPr algn="ctr" fontAlgn="b"/>
                      <a:r>
                        <a:rPr lang="fr-FR" sz="1100" b="0" i="0" u="none" strike="noStrike" dirty="0">
                          <a:solidFill>
                            <a:srgbClr val="000000"/>
                          </a:solidFill>
                          <a:latin typeface="Calibri"/>
                        </a:rPr>
                        <a:t>93</a:t>
                      </a:r>
                    </a:p>
                  </a:txBody>
                  <a:tcPr marL="7309" marR="7309" marT="7309" marB="0" anchor="b">
                    <a:lnL>
                      <a:noFill/>
                    </a:lnL>
                    <a:lnR>
                      <a:noFill/>
                    </a:lnR>
                    <a:lnT>
                      <a:noFill/>
                    </a:lnT>
                    <a:lnB>
                      <a:noFill/>
                    </a:lnB>
                    <a:solidFill>
                      <a:srgbClr val="DCFDC5"/>
                    </a:solidFill>
                  </a:tcPr>
                </a:tc>
                <a:tc>
                  <a:txBody>
                    <a:bodyPr/>
                    <a:lstStyle/>
                    <a:p>
                      <a:pPr algn="ctr" fontAlgn="b"/>
                      <a:r>
                        <a:rPr lang="fr-FR" sz="1100" b="0" i="0" u="none" strike="noStrike" dirty="0">
                          <a:solidFill>
                            <a:srgbClr val="000000"/>
                          </a:solidFill>
                          <a:latin typeface="Calibri"/>
                        </a:rPr>
                        <a:t>94</a:t>
                      </a:r>
                    </a:p>
                  </a:txBody>
                  <a:tcPr marL="7309" marR="7309" marT="7309" marB="0" anchor="b">
                    <a:lnL>
                      <a:noFill/>
                    </a:lnL>
                    <a:lnR>
                      <a:noFill/>
                    </a:lnR>
                    <a:lnT>
                      <a:noFill/>
                    </a:lnT>
                    <a:lnB>
                      <a:noFill/>
                    </a:lnB>
                    <a:solidFill>
                      <a:srgbClr val="DCFDC5"/>
                    </a:solidFill>
                  </a:tcPr>
                </a:tc>
                <a:tc>
                  <a:txBody>
                    <a:bodyPr/>
                    <a:lstStyle/>
                    <a:p>
                      <a:pPr algn="ctr" fontAlgn="b"/>
                      <a:r>
                        <a:rPr lang="fr-FR" sz="1100" b="0" i="0" u="none" strike="noStrike" dirty="0">
                          <a:solidFill>
                            <a:srgbClr val="000000"/>
                          </a:solidFill>
                          <a:latin typeface="Calibri"/>
                        </a:rPr>
                        <a:t>92</a:t>
                      </a:r>
                    </a:p>
                  </a:txBody>
                  <a:tcPr marL="7309" marR="7309" marT="7309" marB="0" anchor="b">
                    <a:lnL>
                      <a:noFill/>
                    </a:lnL>
                    <a:lnR>
                      <a:noFill/>
                    </a:lnR>
                    <a:lnT>
                      <a:noFill/>
                    </a:lnT>
                    <a:lnB>
                      <a:noFill/>
                    </a:lnB>
                    <a:solidFill>
                      <a:srgbClr val="EEECE1"/>
                    </a:solidFill>
                  </a:tcPr>
                </a:tc>
                <a:tc>
                  <a:txBody>
                    <a:bodyPr/>
                    <a:lstStyle/>
                    <a:p>
                      <a:pPr algn="r" fontAlgn="b"/>
                      <a:r>
                        <a:rPr lang="fr-FR" sz="1100" b="0" i="0" u="none" strike="noStrike" dirty="0">
                          <a:solidFill>
                            <a:srgbClr val="000000"/>
                          </a:solidFill>
                          <a:latin typeface="Calibri"/>
                        </a:rPr>
                        <a:t>92</a:t>
                      </a:r>
                    </a:p>
                  </a:txBody>
                  <a:tcPr marL="7309" marR="7309" marT="7309" marB="0" anchor="b">
                    <a:lnL>
                      <a:noFill/>
                    </a:lnL>
                    <a:lnR>
                      <a:noFill/>
                    </a:lnR>
                    <a:lnT>
                      <a:noFill/>
                    </a:lnT>
                    <a:lnB>
                      <a:noFill/>
                    </a:lnB>
                    <a:solidFill>
                      <a:srgbClr val="D8D8D8"/>
                    </a:solidFill>
                  </a:tcPr>
                </a:tc>
                <a:extLst>
                  <a:ext uri="{0D108BD9-81ED-4DB2-BD59-A6C34878D82A}">
                    <a16:rowId xmlns:a16="http://schemas.microsoft.com/office/drawing/2014/main" val="309988149"/>
                  </a:ext>
                </a:extLst>
              </a:tr>
              <a:tr h="312225">
                <a:tc>
                  <a:txBody>
                    <a:bodyPr/>
                    <a:lstStyle/>
                    <a:p>
                      <a:pPr algn="l" fontAlgn="b"/>
                      <a:r>
                        <a:rPr lang="fr-FR" sz="1500" b="1" i="0" u="none" strike="noStrike">
                          <a:solidFill>
                            <a:srgbClr val="000000"/>
                          </a:solidFill>
                          <a:latin typeface="Calibri"/>
                        </a:rPr>
                        <a:t>100-109</a:t>
                      </a:r>
                    </a:p>
                  </a:txBody>
                  <a:tcPr marL="7309" marR="7309" marT="7309" marB="0" anchor="b">
                    <a:lnL>
                      <a:noFill/>
                    </a:lnL>
                    <a:lnR>
                      <a:noFill/>
                    </a:lnR>
                    <a:lnT>
                      <a:noFill/>
                    </a:lnT>
                    <a:lnB>
                      <a:noFill/>
                    </a:lnB>
                    <a:solidFill>
                      <a:srgbClr val="C5BE97"/>
                    </a:solidFill>
                  </a:tcPr>
                </a:tc>
                <a:tc>
                  <a:txBody>
                    <a:bodyPr/>
                    <a:lstStyle/>
                    <a:p>
                      <a:pPr algn="r" fontAlgn="b"/>
                      <a:r>
                        <a:rPr lang="fr-FR" sz="1500" b="1" i="0" u="none" strike="noStrike" dirty="0">
                          <a:solidFill>
                            <a:srgbClr val="000000"/>
                          </a:solidFill>
                          <a:latin typeface="Calibri"/>
                        </a:rPr>
                        <a:t>2,0</a:t>
                      </a:r>
                    </a:p>
                  </a:txBody>
                  <a:tcPr marL="7309" marR="7309" marT="7309" marB="0" anchor="b">
                    <a:lnL>
                      <a:noFill/>
                    </a:lnL>
                    <a:lnR>
                      <a:noFill/>
                    </a:lnR>
                    <a:lnT>
                      <a:noFill/>
                    </a:lnT>
                    <a:lnB>
                      <a:noFill/>
                    </a:lnB>
                    <a:solidFill>
                      <a:srgbClr val="DDD9C3"/>
                    </a:solidFill>
                  </a:tcPr>
                </a:tc>
                <a:tc>
                  <a:txBody>
                    <a:bodyPr/>
                    <a:lstStyle/>
                    <a:p>
                      <a:pPr algn="l" fontAlgn="b"/>
                      <a:r>
                        <a:rPr lang="fr-FR" sz="1500" b="1" i="0" u="none" strike="noStrike">
                          <a:solidFill>
                            <a:srgbClr val="000000"/>
                          </a:solidFill>
                          <a:latin typeface="Calibri"/>
                        </a:rPr>
                        <a:t>%</a:t>
                      </a:r>
                    </a:p>
                  </a:txBody>
                  <a:tcPr marL="7309" marR="7309" marT="7309" marB="0" anchor="b">
                    <a:lnL>
                      <a:noFill/>
                    </a:lnL>
                    <a:lnR>
                      <a:noFill/>
                    </a:lnR>
                    <a:lnT>
                      <a:noFill/>
                    </a:lnT>
                    <a:lnB>
                      <a:noFill/>
                    </a:lnB>
                    <a:solidFill>
                      <a:srgbClr val="DDD9C3"/>
                    </a:solidFill>
                  </a:tcPr>
                </a:tc>
                <a:tc>
                  <a:txBody>
                    <a:bodyPr/>
                    <a:lstStyle/>
                    <a:p>
                      <a:pPr algn="ctr" fontAlgn="b"/>
                      <a:r>
                        <a:rPr lang="fr-FR" sz="1500" b="1" i="0" u="none" strike="noStrike" dirty="0">
                          <a:solidFill>
                            <a:srgbClr val="0000CC"/>
                          </a:solidFill>
                          <a:latin typeface="Calibri"/>
                        </a:rPr>
                        <a:t>94,9</a:t>
                      </a:r>
                    </a:p>
                  </a:txBody>
                  <a:tcPr marL="7309" marR="7309" marT="7309" marB="0" anchor="b">
                    <a:lnL>
                      <a:noFill/>
                    </a:lnL>
                    <a:lnR>
                      <a:noFill/>
                    </a:lnR>
                    <a:lnT>
                      <a:noFill/>
                    </a:lnT>
                    <a:lnB>
                      <a:noFill/>
                    </a:lnB>
                    <a:solidFill>
                      <a:srgbClr val="DDD9C3"/>
                    </a:solidFill>
                  </a:tcPr>
                </a:tc>
                <a:tc>
                  <a:txBody>
                    <a:bodyPr/>
                    <a:lstStyle/>
                    <a:p>
                      <a:pPr algn="l" fontAlgn="b"/>
                      <a:r>
                        <a:rPr lang="fr-FR" sz="1500" b="1" i="0" u="none" strike="noStrike" dirty="0">
                          <a:solidFill>
                            <a:srgbClr val="0000CC"/>
                          </a:solidFill>
                          <a:latin typeface="Calibri"/>
                        </a:rPr>
                        <a:t>%</a:t>
                      </a:r>
                    </a:p>
                  </a:txBody>
                  <a:tcPr marL="7309" marR="7309" marT="7309" marB="0" anchor="b">
                    <a:lnL>
                      <a:noFill/>
                    </a:lnL>
                    <a:lnR>
                      <a:noFill/>
                    </a:lnR>
                    <a:lnT>
                      <a:noFill/>
                    </a:lnT>
                    <a:lnB>
                      <a:noFill/>
                    </a:lnB>
                    <a:solidFill>
                      <a:srgbClr val="DDD9C3"/>
                    </a:solidFill>
                  </a:tcPr>
                </a:tc>
                <a:tc>
                  <a:txBody>
                    <a:bodyPr/>
                    <a:lstStyle/>
                    <a:p>
                      <a:pPr algn="ctr" fontAlgn="b"/>
                      <a:r>
                        <a:rPr lang="fr-FR" sz="1100" b="0" i="0" u="none" strike="noStrike" dirty="0">
                          <a:solidFill>
                            <a:srgbClr val="000000"/>
                          </a:solidFill>
                          <a:latin typeface="Calibri"/>
                        </a:rPr>
                        <a:t>95</a:t>
                      </a:r>
                    </a:p>
                  </a:txBody>
                  <a:tcPr marL="7309" marR="7309" marT="7309" marB="0" anchor="b">
                    <a:lnL>
                      <a:noFill/>
                    </a:lnL>
                    <a:lnR>
                      <a:noFill/>
                    </a:lnR>
                    <a:lnT>
                      <a:noFill/>
                    </a:lnT>
                    <a:lnB>
                      <a:noFill/>
                    </a:lnB>
                    <a:solidFill>
                      <a:srgbClr val="DCFDC5"/>
                    </a:solidFill>
                  </a:tcPr>
                </a:tc>
                <a:tc>
                  <a:txBody>
                    <a:bodyPr/>
                    <a:lstStyle/>
                    <a:p>
                      <a:pPr algn="ctr" fontAlgn="b"/>
                      <a:r>
                        <a:rPr lang="fr-FR" sz="1100" b="0" i="0" u="none" strike="noStrike" dirty="0">
                          <a:solidFill>
                            <a:srgbClr val="000000"/>
                          </a:solidFill>
                          <a:latin typeface="Calibri"/>
                        </a:rPr>
                        <a:t>96</a:t>
                      </a:r>
                    </a:p>
                  </a:txBody>
                  <a:tcPr marL="7309" marR="7309" marT="7309" marB="0" anchor="b">
                    <a:lnL>
                      <a:noFill/>
                    </a:lnL>
                    <a:lnR>
                      <a:noFill/>
                    </a:lnR>
                    <a:lnT>
                      <a:noFill/>
                    </a:lnT>
                    <a:lnB>
                      <a:noFill/>
                    </a:lnB>
                    <a:solidFill>
                      <a:srgbClr val="DCFDC5"/>
                    </a:solidFill>
                  </a:tcPr>
                </a:tc>
                <a:tc>
                  <a:txBody>
                    <a:bodyPr/>
                    <a:lstStyle/>
                    <a:p>
                      <a:pPr algn="ctr" fontAlgn="b"/>
                      <a:r>
                        <a:rPr lang="fr-FR" sz="1100" b="0" i="0" u="none" strike="noStrike" dirty="0">
                          <a:solidFill>
                            <a:srgbClr val="000000"/>
                          </a:solidFill>
                          <a:latin typeface="Calibri"/>
                        </a:rPr>
                        <a:t>95</a:t>
                      </a:r>
                    </a:p>
                  </a:txBody>
                  <a:tcPr marL="7309" marR="7309" marT="7309" marB="0" anchor="b">
                    <a:lnL>
                      <a:noFill/>
                    </a:lnL>
                    <a:lnR>
                      <a:noFill/>
                    </a:lnR>
                    <a:lnT>
                      <a:noFill/>
                    </a:lnT>
                    <a:lnB>
                      <a:noFill/>
                    </a:lnB>
                    <a:solidFill>
                      <a:srgbClr val="EEECE1"/>
                    </a:solidFill>
                  </a:tcPr>
                </a:tc>
                <a:tc>
                  <a:txBody>
                    <a:bodyPr/>
                    <a:lstStyle/>
                    <a:p>
                      <a:pPr algn="r" fontAlgn="b"/>
                      <a:r>
                        <a:rPr lang="fr-FR" sz="1100" b="0" i="0" u="none" strike="noStrike" dirty="0">
                          <a:solidFill>
                            <a:srgbClr val="000000"/>
                          </a:solidFill>
                          <a:latin typeface="Calibri"/>
                        </a:rPr>
                        <a:t>94</a:t>
                      </a:r>
                    </a:p>
                  </a:txBody>
                  <a:tcPr marL="7309" marR="7309" marT="7309" marB="0" anchor="b">
                    <a:lnL>
                      <a:noFill/>
                    </a:lnL>
                    <a:lnR>
                      <a:noFill/>
                    </a:lnR>
                    <a:lnT>
                      <a:noFill/>
                    </a:lnT>
                    <a:lnB>
                      <a:noFill/>
                    </a:lnB>
                    <a:solidFill>
                      <a:srgbClr val="D8D8D8"/>
                    </a:solidFill>
                  </a:tcPr>
                </a:tc>
                <a:extLst>
                  <a:ext uri="{0D108BD9-81ED-4DB2-BD59-A6C34878D82A}">
                    <a16:rowId xmlns:a16="http://schemas.microsoft.com/office/drawing/2014/main" val="3623228283"/>
                  </a:ext>
                </a:extLst>
              </a:tr>
              <a:tr h="312225">
                <a:tc>
                  <a:txBody>
                    <a:bodyPr/>
                    <a:lstStyle/>
                    <a:p>
                      <a:pPr algn="l" fontAlgn="b"/>
                      <a:r>
                        <a:rPr lang="fr-FR" sz="1500" b="1" i="0" u="none" strike="noStrike">
                          <a:solidFill>
                            <a:srgbClr val="000000"/>
                          </a:solidFill>
                          <a:latin typeface="Calibri"/>
                        </a:rPr>
                        <a:t>110-119</a:t>
                      </a:r>
                    </a:p>
                  </a:txBody>
                  <a:tcPr marL="7309" marR="7309" marT="7309" marB="0" anchor="b">
                    <a:lnL>
                      <a:noFill/>
                    </a:lnL>
                    <a:lnR>
                      <a:noFill/>
                    </a:lnR>
                    <a:lnT>
                      <a:noFill/>
                    </a:lnT>
                    <a:lnB>
                      <a:noFill/>
                    </a:lnB>
                    <a:solidFill>
                      <a:srgbClr val="C5BE97"/>
                    </a:solidFill>
                  </a:tcPr>
                </a:tc>
                <a:tc>
                  <a:txBody>
                    <a:bodyPr/>
                    <a:lstStyle/>
                    <a:p>
                      <a:pPr algn="r" fontAlgn="b"/>
                      <a:r>
                        <a:rPr lang="fr-FR" sz="1500" b="1" i="0" u="none" strike="noStrike" dirty="0">
                          <a:solidFill>
                            <a:srgbClr val="000000"/>
                          </a:solidFill>
                          <a:latin typeface="Calibri"/>
                        </a:rPr>
                        <a:t>0,9</a:t>
                      </a:r>
                    </a:p>
                  </a:txBody>
                  <a:tcPr marL="7309" marR="7309" marT="7309" marB="0" anchor="b">
                    <a:lnL>
                      <a:noFill/>
                    </a:lnL>
                    <a:lnR>
                      <a:noFill/>
                    </a:lnR>
                    <a:lnT>
                      <a:noFill/>
                    </a:lnT>
                    <a:lnB>
                      <a:noFill/>
                    </a:lnB>
                    <a:solidFill>
                      <a:srgbClr val="DDD9C3"/>
                    </a:solidFill>
                  </a:tcPr>
                </a:tc>
                <a:tc>
                  <a:txBody>
                    <a:bodyPr/>
                    <a:lstStyle/>
                    <a:p>
                      <a:pPr algn="l" fontAlgn="b"/>
                      <a:r>
                        <a:rPr lang="fr-FR" sz="1500" b="1" i="0" u="none" strike="noStrike">
                          <a:solidFill>
                            <a:srgbClr val="000000"/>
                          </a:solidFill>
                          <a:latin typeface="Calibri"/>
                        </a:rPr>
                        <a:t>%</a:t>
                      </a:r>
                    </a:p>
                  </a:txBody>
                  <a:tcPr marL="7309" marR="7309" marT="7309" marB="0" anchor="b">
                    <a:lnL>
                      <a:noFill/>
                    </a:lnL>
                    <a:lnR>
                      <a:noFill/>
                    </a:lnR>
                    <a:lnT>
                      <a:noFill/>
                    </a:lnT>
                    <a:lnB>
                      <a:noFill/>
                    </a:lnB>
                    <a:solidFill>
                      <a:srgbClr val="DDD9C3"/>
                    </a:solidFill>
                  </a:tcPr>
                </a:tc>
                <a:tc>
                  <a:txBody>
                    <a:bodyPr/>
                    <a:lstStyle/>
                    <a:p>
                      <a:pPr algn="ctr" fontAlgn="b"/>
                      <a:r>
                        <a:rPr lang="fr-FR" sz="1500" b="1" i="0" u="none" strike="noStrike" dirty="0">
                          <a:solidFill>
                            <a:srgbClr val="0000CC"/>
                          </a:solidFill>
                          <a:latin typeface="Calibri"/>
                        </a:rPr>
                        <a:t>95,8</a:t>
                      </a:r>
                    </a:p>
                  </a:txBody>
                  <a:tcPr marL="7309" marR="7309" marT="7309" marB="0" anchor="b">
                    <a:lnL>
                      <a:noFill/>
                    </a:lnL>
                    <a:lnR>
                      <a:noFill/>
                    </a:lnR>
                    <a:lnT>
                      <a:noFill/>
                    </a:lnT>
                    <a:lnB>
                      <a:noFill/>
                    </a:lnB>
                    <a:solidFill>
                      <a:srgbClr val="DDD9C3"/>
                    </a:solidFill>
                  </a:tcPr>
                </a:tc>
                <a:tc>
                  <a:txBody>
                    <a:bodyPr/>
                    <a:lstStyle/>
                    <a:p>
                      <a:pPr algn="l" fontAlgn="b"/>
                      <a:r>
                        <a:rPr lang="fr-FR" sz="1500" b="1" i="0" u="none" strike="noStrike" dirty="0">
                          <a:solidFill>
                            <a:srgbClr val="0000CC"/>
                          </a:solidFill>
                          <a:latin typeface="Calibri"/>
                        </a:rPr>
                        <a:t>%</a:t>
                      </a:r>
                    </a:p>
                  </a:txBody>
                  <a:tcPr marL="7309" marR="7309" marT="7309" marB="0" anchor="b">
                    <a:lnL>
                      <a:noFill/>
                    </a:lnL>
                    <a:lnR>
                      <a:noFill/>
                    </a:lnR>
                    <a:lnT>
                      <a:noFill/>
                    </a:lnT>
                    <a:lnB>
                      <a:noFill/>
                    </a:lnB>
                    <a:solidFill>
                      <a:srgbClr val="DDD9C3"/>
                    </a:solidFill>
                  </a:tcPr>
                </a:tc>
                <a:tc>
                  <a:txBody>
                    <a:bodyPr/>
                    <a:lstStyle/>
                    <a:p>
                      <a:pPr algn="ctr" fontAlgn="b"/>
                      <a:r>
                        <a:rPr lang="fr-FR" sz="1100" b="0" i="0" u="none" strike="noStrike" dirty="0">
                          <a:solidFill>
                            <a:srgbClr val="000000"/>
                          </a:solidFill>
                          <a:latin typeface="Calibri"/>
                        </a:rPr>
                        <a:t>96</a:t>
                      </a:r>
                    </a:p>
                  </a:txBody>
                  <a:tcPr marL="7309" marR="7309" marT="7309" marB="0" anchor="b">
                    <a:lnL>
                      <a:noFill/>
                    </a:lnL>
                    <a:lnR>
                      <a:noFill/>
                    </a:lnR>
                    <a:lnT>
                      <a:noFill/>
                    </a:lnT>
                    <a:lnB>
                      <a:noFill/>
                    </a:lnB>
                    <a:solidFill>
                      <a:srgbClr val="DCFDC5"/>
                    </a:solidFill>
                  </a:tcPr>
                </a:tc>
                <a:tc>
                  <a:txBody>
                    <a:bodyPr/>
                    <a:lstStyle/>
                    <a:p>
                      <a:pPr algn="ctr" fontAlgn="b"/>
                      <a:r>
                        <a:rPr lang="fr-FR" sz="1100" b="0" i="0" u="none" strike="noStrike" dirty="0">
                          <a:solidFill>
                            <a:srgbClr val="000000"/>
                          </a:solidFill>
                          <a:latin typeface="Calibri"/>
                        </a:rPr>
                        <a:t>97</a:t>
                      </a:r>
                    </a:p>
                  </a:txBody>
                  <a:tcPr marL="7309" marR="7309" marT="7309" marB="0" anchor="b">
                    <a:lnL>
                      <a:noFill/>
                    </a:lnL>
                    <a:lnR>
                      <a:noFill/>
                    </a:lnR>
                    <a:lnT>
                      <a:noFill/>
                    </a:lnT>
                    <a:lnB>
                      <a:noFill/>
                    </a:lnB>
                    <a:solidFill>
                      <a:srgbClr val="DCFDC5"/>
                    </a:solidFill>
                  </a:tcPr>
                </a:tc>
                <a:tc>
                  <a:txBody>
                    <a:bodyPr/>
                    <a:lstStyle/>
                    <a:p>
                      <a:pPr algn="ctr" fontAlgn="b"/>
                      <a:r>
                        <a:rPr lang="fr-FR" sz="1100" b="0" i="0" u="none" strike="noStrike">
                          <a:solidFill>
                            <a:srgbClr val="000000"/>
                          </a:solidFill>
                          <a:latin typeface="Calibri"/>
                        </a:rPr>
                        <a:t>96</a:t>
                      </a:r>
                    </a:p>
                  </a:txBody>
                  <a:tcPr marL="7309" marR="7309" marT="7309" marB="0" anchor="b">
                    <a:lnL>
                      <a:noFill/>
                    </a:lnL>
                    <a:lnR>
                      <a:noFill/>
                    </a:lnR>
                    <a:lnT>
                      <a:noFill/>
                    </a:lnT>
                    <a:lnB>
                      <a:noFill/>
                    </a:lnB>
                    <a:solidFill>
                      <a:srgbClr val="EEECE1"/>
                    </a:solidFill>
                  </a:tcPr>
                </a:tc>
                <a:tc>
                  <a:txBody>
                    <a:bodyPr/>
                    <a:lstStyle/>
                    <a:p>
                      <a:pPr algn="r" fontAlgn="b"/>
                      <a:r>
                        <a:rPr lang="fr-FR" sz="1100" b="0" i="0" u="none" strike="noStrike" dirty="0">
                          <a:solidFill>
                            <a:srgbClr val="000000"/>
                          </a:solidFill>
                          <a:latin typeface="Calibri"/>
                        </a:rPr>
                        <a:t>94</a:t>
                      </a:r>
                    </a:p>
                  </a:txBody>
                  <a:tcPr marL="7309" marR="7309" marT="7309" marB="0" anchor="b">
                    <a:lnL>
                      <a:noFill/>
                    </a:lnL>
                    <a:lnR>
                      <a:noFill/>
                    </a:lnR>
                    <a:lnT>
                      <a:noFill/>
                    </a:lnT>
                    <a:lnB>
                      <a:noFill/>
                    </a:lnB>
                    <a:solidFill>
                      <a:srgbClr val="D8D8D8"/>
                    </a:solidFill>
                  </a:tcPr>
                </a:tc>
                <a:extLst>
                  <a:ext uri="{0D108BD9-81ED-4DB2-BD59-A6C34878D82A}">
                    <a16:rowId xmlns:a16="http://schemas.microsoft.com/office/drawing/2014/main" val="2903402858"/>
                  </a:ext>
                </a:extLst>
              </a:tr>
              <a:tr h="312225">
                <a:tc>
                  <a:txBody>
                    <a:bodyPr/>
                    <a:lstStyle/>
                    <a:p>
                      <a:pPr algn="l" fontAlgn="b"/>
                      <a:r>
                        <a:rPr lang="fr-FR" sz="1500" b="1" i="0" u="none" strike="noStrike">
                          <a:solidFill>
                            <a:srgbClr val="000000"/>
                          </a:solidFill>
                          <a:latin typeface="Calibri"/>
                        </a:rPr>
                        <a:t>120-129</a:t>
                      </a:r>
                    </a:p>
                  </a:txBody>
                  <a:tcPr marL="7309" marR="7309" marT="7309" marB="0" anchor="b">
                    <a:lnL>
                      <a:noFill/>
                    </a:lnL>
                    <a:lnR>
                      <a:noFill/>
                    </a:lnR>
                    <a:lnT>
                      <a:noFill/>
                    </a:lnT>
                    <a:lnB>
                      <a:noFill/>
                    </a:lnB>
                    <a:solidFill>
                      <a:srgbClr val="C5BE97"/>
                    </a:solidFill>
                  </a:tcPr>
                </a:tc>
                <a:tc>
                  <a:txBody>
                    <a:bodyPr/>
                    <a:lstStyle/>
                    <a:p>
                      <a:pPr algn="r" fontAlgn="b"/>
                      <a:r>
                        <a:rPr lang="fr-FR" sz="1500" b="1" i="0" u="none" strike="noStrike" dirty="0">
                          <a:solidFill>
                            <a:srgbClr val="000000"/>
                          </a:solidFill>
                          <a:latin typeface="Calibri"/>
                        </a:rPr>
                        <a:t>1,0</a:t>
                      </a:r>
                    </a:p>
                  </a:txBody>
                  <a:tcPr marL="7309" marR="7309" marT="7309" marB="0" anchor="b">
                    <a:lnL>
                      <a:noFill/>
                    </a:lnL>
                    <a:lnR>
                      <a:noFill/>
                    </a:lnR>
                    <a:lnT>
                      <a:noFill/>
                    </a:lnT>
                    <a:lnB>
                      <a:noFill/>
                    </a:lnB>
                    <a:solidFill>
                      <a:srgbClr val="DDD9C3"/>
                    </a:solidFill>
                  </a:tcPr>
                </a:tc>
                <a:tc>
                  <a:txBody>
                    <a:bodyPr/>
                    <a:lstStyle/>
                    <a:p>
                      <a:pPr algn="l" fontAlgn="b"/>
                      <a:r>
                        <a:rPr lang="fr-FR" sz="1500" b="1" i="0" u="none" strike="noStrike">
                          <a:solidFill>
                            <a:srgbClr val="000000"/>
                          </a:solidFill>
                          <a:latin typeface="Calibri"/>
                        </a:rPr>
                        <a:t>%</a:t>
                      </a:r>
                    </a:p>
                  </a:txBody>
                  <a:tcPr marL="7309" marR="7309" marT="7309" marB="0" anchor="b">
                    <a:lnL>
                      <a:noFill/>
                    </a:lnL>
                    <a:lnR>
                      <a:noFill/>
                    </a:lnR>
                    <a:lnT>
                      <a:noFill/>
                    </a:lnT>
                    <a:lnB>
                      <a:noFill/>
                    </a:lnB>
                    <a:solidFill>
                      <a:srgbClr val="DDD9C3"/>
                    </a:solidFill>
                  </a:tcPr>
                </a:tc>
                <a:tc>
                  <a:txBody>
                    <a:bodyPr/>
                    <a:lstStyle/>
                    <a:p>
                      <a:pPr algn="ctr" fontAlgn="b"/>
                      <a:r>
                        <a:rPr lang="fr-FR" sz="1500" b="1" i="0" u="none" strike="noStrike" dirty="0">
                          <a:solidFill>
                            <a:srgbClr val="0000CC"/>
                          </a:solidFill>
                          <a:latin typeface="Calibri"/>
                        </a:rPr>
                        <a:t>96,9</a:t>
                      </a:r>
                    </a:p>
                  </a:txBody>
                  <a:tcPr marL="7309" marR="7309" marT="7309" marB="0" anchor="b">
                    <a:lnL>
                      <a:noFill/>
                    </a:lnL>
                    <a:lnR>
                      <a:noFill/>
                    </a:lnR>
                    <a:lnT>
                      <a:noFill/>
                    </a:lnT>
                    <a:lnB>
                      <a:noFill/>
                    </a:lnB>
                    <a:solidFill>
                      <a:srgbClr val="DDD9C3"/>
                    </a:solidFill>
                  </a:tcPr>
                </a:tc>
                <a:tc>
                  <a:txBody>
                    <a:bodyPr/>
                    <a:lstStyle/>
                    <a:p>
                      <a:pPr algn="l" fontAlgn="b"/>
                      <a:r>
                        <a:rPr lang="fr-FR" sz="1500" b="1" i="0" u="none" strike="noStrike" dirty="0">
                          <a:solidFill>
                            <a:srgbClr val="0000CC"/>
                          </a:solidFill>
                          <a:latin typeface="Calibri"/>
                        </a:rPr>
                        <a:t>%</a:t>
                      </a:r>
                    </a:p>
                  </a:txBody>
                  <a:tcPr marL="7309" marR="7309" marT="7309" marB="0" anchor="b">
                    <a:lnL>
                      <a:noFill/>
                    </a:lnL>
                    <a:lnR>
                      <a:noFill/>
                    </a:lnR>
                    <a:lnT>
                      <a:noFill/>
                    </a:lnT>
                    <a:lnB>
                      <a:noFill/>
                    </a:lnB>
                    <a:solidFill>
                      <a:srgbClr val="DDD9C3"/>
                    </a:solidFill>
                  </a:tcPr>
                </a:tc>
                <a:tc>
                  <a:txBody>
                    <a:bodyPr/>
                    <a:lstStyle/>
                    <a:p>
                      <a:pPr algn="ctr" fontAlgn="b"/>
                      <a:r>
                        <a:rPr lang="fr-FR" sz="1100" b="0" i="0" u="none" strike="noStrike" dirty="0">
                          <a:solidFill>
                            <a:srgbClr val="000000"/>
                          </a:solidFill>
                          <a:latin typeface="Calibri"/>
                        </a:rPr>
                        <a:t>97</a:t>
                      </a:r>
                    </a:p>
                  </a:txBody>
                  <a:tcPr marL="7309" marR="7309" marT="7309" marB="0" anchor="b">
                    <a:lnL>
                      <a:noFill/>
                    </a:lnL>
                    <a:lnR>
                      <a:noFill/>
                    </a:lnR>
                    <a:lnT>
                      <a:noFill/>
                    </a:lnT>
                    <a:lnB>
                      <a:noFill/>
                    </a:lnB>
                    <a:solidFill>
                      <a:srgbClr val="DCFDC5"/>
                    </a:solidFill>
                  </a:tcPr>
                </a:tc>
                <a:tc>
                  <a:txBody>
                    <a:bodyPr/>
                    <a:lstStyle/>
                    <a:p>
                      <a:pPr algn="ctr" fontAlgn="b"/>
                      <a:r>
                        <a:rPr lang="fr-FR" sz="1100" b="0" i="0" u="none" strike="noStrike" dirty="0">
                          <a:solidFill>
                            <a:srgbClr val="000000"/>
                          </a:solidFill>
                          <a:latin typeface="Calibri"/>
                        </a:rPr>
                        <a:t>98</a:t>
                      </a:r>
                    </a:p>
                  </a:txBody>
                  <a:tcPr marL="7309" marR="7309" marT="7309" marB="0" anchor="b">
                    <a:lnL>
                      <a:noFill/>
                    </a:lnL>
                    <a:lnR>
                      <a:noFill/>
                    </a:lnR>
                    <a:lnT>
                      <a:noFill/>
                    </a:lnT>
                    <a:lnB>
                      <a:noFill/>
                    </a:lnB>
                    <a:solidFill>
                      <a:srgbClr val="DCFDC5"/>
                    </a:solidFill>
                  </a:tcPr>
                </a:tc>
                <a:tc>
                  <a:txBody>
                    <a:bodyPr/>
                    <a:lstStyle/>
                    <a:p>
                      <a:pPr algn="ctr" fontAlgn="b"/>
                      <a:r>
                        <a:rPr lang="fr-FR" sz="1100" b="0" i="0" u="none" strike="noStrike" dirty="0">
                          <a:solidFill>
                            <a:srgbClr val="000000"/>
                          </a:solidFill>
                          <a:latin typeface="Calibri"/>
                        </a:rPr>
                        <a:t>97</a:t>
                      </a:r>
                    </a:p>
                  </a:txBody>
                  <a:tcPr marL="7309" marR="7309" marT="7309" marB="0" anchor="b">
                    <a:lnL>
                      <a:noFill/>
                    </a:lnL>
                    <a:lnR>
                      <a:noFill/>
                    </a:lnR>
                    <a:lnT>
                      <a:noFill/>
                    </a:lnT>
                    <a:lnB>
                      <a:noFill/>
                    </a:lnB>
                    <a:solidFill>
                      <a:srgbClr val="EEECE1"/>
                    </a:solidFill>
                  </a:tcPr>
                </a:tc>
                <a:tc>
                  <a:txBody>
                    <a:bodyPr/>
                    <a:lstStyle/>
                    <a:p>
                      <a:pPr algn="r" fontAlgn="b"/>
                      <a:r>
                        <a:rPr lang="fr-FR" sz="1100" b="0" i="0" u="none" strike="noStrike" dirty="0">
                          <a:solidFill>
                            <a:srgbClr val="000000"/>
                          </a:solidFill>
                          <a:latin typeface="Calibri"/>
                        </a:rPr>
                        <a:t>96</a:t>
                      </a:r>
                    </a:p>
                  </a:txBody>
                  <a:tcPr marL="7309" marR="7309" marT="7309" marB="0" anchor="b">
                    <a:lnL>
                      <a:noFill/>
                    </a:lnL>
                    <a:lnR>
                      <a:noFill/>
                    </a:lnR>
                    <a:lnT>
                      <a:noFill/>
                    </a:lnT>
                    <a:lnB>
                      <a:noFill/>
                    </a:lnB>
                    <a:solidFill>
                      <a:srgbClr val="D8D8D8"/>
                    </a:solidFill>
                  </a:tcPr>
                </a:tc>
                <a:extLst>
                  <a:ext uri="{0D108BD9-81ED-4DB2-BD59-A6C34878D82A}">
                    <a16:rowId xmlns:a16="http://schemas.microsoft.com/office/drawing/2014/main" val="3076706245"/>
                  </a:ext>
                </a:extLst>
              </a:tr>
              <a:tr h="312225">
                <a:tc>
                  <a:txBody>
                    <a:bodyPr/>
                    <a:lstStyle/>
                    <a:p>
                      <a:pPr algn="l" fontAlgn="b"/>
                      <a:r>
                        <a:rPr lang="fr-FR" sz="1500" b="1" i="0" u="none" strike="noStrike">
                          <a:solidFill>
                            <a:srgbClr val="000000"/>
                          </a:solidFill>
                          <a:latin typeface="Calibri"/>
                        </a:rPr>
                        <a:t>130-139</a:t>
                      </a:r>
                    </a:p>
                  </a:txBody>
                  <a:tcPr marL="7309" marR="7309" marT="7309" marB="0" anchor="b">
                    <a:lnL>
                      <a:noFill/>
                    </a:lnL>
                    <a:lnR>
                      <a:noFill/>
                    </a:lnR>
                    <a:lnT>
                      <a:noFill/>
                    </a:lnT>
                    <a:lnB>
                      <a:noFill/>
                    </a:lnB>
                    <a:solidFill>
                      <a:srgbClr val="C5BE97"/>
                    </a:solidFill>
                  </a:tcPr>
                </a:tc>
                <a:tc>
                  <a:txBody>
                    <a:bodyPr/>
                    <a:lstStyle/>
                    <a:p>
                      <a:pPr algn="r" fontAlgn="b"/>
                      <a:r>
                        <a:rPr lang="fr-FR" sz="1500" b="1" i="0" u="none" strike="noStrike" dirty="0">
                          <a:solidFill>
                            <a:srgbClr val="000000"/>
                          </a:solidFill>
                          <a:latin typeface="Calibri"/>
                        </a:rPr>
                        <a:t>0,3</a:t>
                      </a:r>
                    </a:p>
                  </a:txBody>
                  <a:tcPr marL="7309" marR="7309" marT="7309" marB="0" anchor="b">
                    <a:lnL>
                      <a:noFill/>
                    </a:lnL>
                    <a:lnR>
                      <a:noFill/>
                    </a:lnR>
                    <a:lnT>
                      <a:noFill/>
                    </a:lnT>
                    <a:lnB>
                      <a:noFill/>
                    </a:lnB>
                    <a:solidFill>
                      <a:srgbClr val="DDD9C3"/>
                    </a:solidFill>
                  </a:tcPr>
                </a:tc>
                <a:tc>
                  <a:txBody>
                    <a:bodyPr/>
                    <a:lstStyle/>
                    <a:p>
                      <a:pPr algn="l" fontAlgn="b"/>
                      <a:r>
                        <a:rPr lang="fr-FR" sz="1500" b="1" i="0" u="none" strike="noStrike">
                          <a:solidFill>
                            <a:srgbClr val="000000"/>
                          </a:solidFill>
                          <a:latin typeface="Calibri"/>
                        </a:rPr>
                        <a:t>%</a:t>
                      </a:r>
                    </a:p>
                  </a:txBody>
                  <a:tcPr marL="7309" marR="7309" marT="7309" marB="0" anchor="b">
                    <a:lnL>
                      <a:noFill/>
                    </a:lnL>
                    <a:lnR>
                      <a:noFill/>
                    </a:lnR>
                    <a:lnT>
                      <a:noFill/>
                    </a:lnT>
                    <a:lnB>
                      <a:noFill/>
                    </a:lnB>
                    <a:solidFill>
                      <a:srgbClr val="DDD9C3"/>
                    </a:solidFill>
                  </a:tcPr>
                </a:tc>
                <a:tc>
                  <a:txBody>
                    <a:bodyPr/>
                    <a:lstStyle/>
                    <a:p>
                      <a:pPr algn="ctr" fontAlgn="b"/>
                      <a:r>
                        <a:rPr lang="fr-FR" sz="1500" b="1" i="0" u="none" strike="noStrike" dirty="0">
                          <a:solidFill>
                            <a:srgbClr val="0000CC"/>
                          </a:solidFill>
                          <a:latin typeface="Calibri"/>
                        </a:rPr>
                        <a:t>97,2</a:t>
                      </a:r>
                    </a:p>
                  </a:txBody>
                  <a:tcPr marL="7309" marR="7309" marT="7309" marB="0" anchor="b">
                    <a:lnL>
                      <a:noFill/>
                    </a:lnL>
                    <a:lnR>
                      <a:noFill/>
                    </a:lnR>
                    <a:lnT>
                      <a:noFill/>
                    </a:lnT>
                    <a:lnB>
                      <a:noFill/>
                    </a:lnB>
                    <a:solidFill>
                      <a:srgbClr val="DDD9C3"/>
                    </a:solidFill>
                  </a:tcPr>
                </a:tc>
                <a:tc>
                  <a:txBody>
                    <a:bodyPr/>
                    <a:lstStyle/>
                    <a:p>
                      <a:pPr algn="l" fontAlgn="b"/>
                      <a:r>
                        <a:rPr lang="fr-FR" sz="1500" b="1" i="0" u="none" strike="noStrike" dirty="0">
                          <a:solidFill>
                            <a:srgbClr val="0000CC"/>
                          </a:solidFill>
                          <a:latin typeface="Calibri"/>
                        </a:rPr>
                        <a:t>%</a:t>
                      </a:r>
                    </a:p>
                  </a:txBody>
                  <a:tcPr marL="7309" marR="7309" marT="7309" marB="0" anchor="b">
                    <a:lnL>
                      <a:noFill/>
                    </a:lnL>
                    <a:lnR>
                      <a:noFill/>
                    </a:lnR>
                    <a:lnT>
                      <a:noFill/>
                    </a:lnT>
                    <a:lnB>
                      <a:noFill/>
                    </a:lnB>
                    <a:solidFill>
                      <a:srgbClr val="DDD9C3"/>
                    </a:solidFill>
                  </a:tcPr>
                </a:tc>
                <a:tc>
                  <a:txBody>
                    <a:bodyPr/>
                    <a:lstStyle/>
                    <a:p>
                      <a:pPr algn="ctr" fontAlgn="b"/>
                      <a:r>
                        <a:rPr lang="fr-FR" sz="1100" b="0" i="0" u="none" strike="noStrike" dirty="0">
                          <a:solidFill>
                            <a:srgbClr val="000000"/>
                          </a:solidFill>
                          <a:latin typeface="Calibri"/>
                        </a:rPr>
                        <a:t>98</a:t>
                      </a:r>
                    </a:p>
                  </a:txBody>
                  <a:tcPr marL="7309" marR="7309" marT="7309" marB="0" anchor="b">
                    <a:lnL>
                      <a:noFill/>
                    </a:lnL>
                    <a:lnR>
                      <a:noFill/>
                    </a:lnR>
                    <a:lnT>
                      <a:noFill/>
                    </a:lnT>
                    <a:lnB>
                      <a:noFill/>
                    </a:lnB>
                    <a:solidFill>
                      <a:srgbClr val="DCFDC5"/>
                    </a:solidFill>
                  </a:tcPr>
                </a:tc>
                <a:tc>
                  <a:txBody>
                    <a:bodyPr/>
                    <a:lstStyle/>
                    <a:p>
                      <a:pPr algn="ctr" fontAlgn="b"/>
                      <a:r>
                        <a:rPr lang="fr-FR" sz="1100" b="0" i="0" u="none" strike="noStrike" dirty="0">
                          <a:solidFill>
                            <a:srgbClr val="000000"/>
                          </a:solidFill>
                          <a:latin typeface="Calibri"/>
                        </a:rPr>
                        <a:t>98</a:t>
                      </a:r>
                    </a:p>
                  </a:txBody>
                  <a:tcPr marL="7309" marR="7309" marT="7309" marB="0" anchor="b">
                    <a:lnL>
                      <a:noFill/>
                    </a:lnL>
                    <a:lnR>
                      <a:noFill/>
                    </a:lnR>
                    <a:lnT>
                      <a:noFill/>
                    </a:lnT>
                    <a:lnB>
                      <a:noFill/>
                    </a:lnB>
                    <a:solidFill>
                      <a:srgbClr val="DCFDC5"/>
                    </a:solidFill>
                  </a:tcPr>
                </a:tc>
                <a:tc>
                  <a:txBody>
                    <a:bodyPr/>
                    <a:lstStyle/>
                    <a:p>
                      <a:pPr algn="ctr" fontAlgn="b"/>
                      <a:r>
                        <a:rPr lang="fr-FR" sz="1100" b="0" i="0" u="none" strike="noStrike" dirty="0">
                          <a:solidFill>
                            <a:srgbClr val="000000"/>
                          </a:solidFill>
                          <a:latin typeface="Calibri"/>
                        </a:rPr>
                        <a:t>98</a:t>
                      </a:r>
                    </a:p>
                  </a:txBody>
                  <a:tcPr marL="7309" marR="7309" marT="7309" marB="0" anchor="b">
                    <a:lnL>
                      <a:noFill/>
                    </a:lnL>
                    <a:lnR>
                      <a:noFill/>
                    </a:lnR>
                    <a:lnT>
                      <a:noFill/>
                    </a:lnT>
                    <a:lnB>
                      <a:noFill/>
                    </a:lnB>
                    <a:solidFill>
                      <a:srgbClr val="EEECE1"/>
                    </a:solidFill>
                  </a:tcPr>
                </a:tc>
                <a:tc>
                  <a:txBody>
                    <a:bodyPr/>
                    <a:lstStyle/>
                    <a:p>
                      <a:pPr algn="r" fontAlgn="b"/>
                      <a:r>
                        <a:rPr lang="fr-FR" sz="1100" b="0" i="0" u="none" strike="noStrike" dirty="0">
                          <a:solidFill>
                            <a:srgbClr val="000000"/>
                          </a:solidFill>
                          <a:latin typeface="Calibri"/>
                        </a:rPr>
                        <a:t>97</a:t>
                      </a:r>
                    </a:p>
                  </a:txBody>
                  <a:tcPr marL="7309" marR="7309" marT="7309" marB="0" anchor="b">
                    <a:lnL>
                      <a:noFill/>
                    </a:lnL>
                    <a:lnR>
                      <a:noFill/>
                    </a:lnR>
                    <a:lnT>
                      <a:noFill/>
                    </a:lnT>
                    <a:lnB>
                      <a:noFill/>
                    </a:lnB>
                    <a:solidFill>
                      <a:srgbClr val="D8D8D8"/>
                    </a:solidFill>
                  </a:tcPr>
                </a:tc>
                <a:extLst>
                  <a:ext uri="{0D108BD9-81ED-4DB2-BD59-A6C34878D82A}">
                    <a16:rowId xmlns:a16="http://schemas.microsoft.com/office/drawing/2014/main" val="3210683845"/>
                  </a:ext>
                </a:extLst>
              </a:tr>
              <a:tr h="312225">
                <a:tc>
                  <a:txBody>
                    <a:bodyPr/>
                    <a:lstStyle/>
                    <a:p>
                      <a:pPr algn="l" fontAlgn="b"/>
                      <a:r>
                        <a:rPr lang="fr-FR" sz="1500" b="1" i="0" u="none" strike="noStrike" dirty="0">
                          <a:solidFill>
                            <a:srgbClr val="000000"/>
                          </a:solidFill>
                          <a:latin typeface="Calibri"/>
                        </a:rPr>
                        <a:t>140-149</a:t>
                      </a:r>
                    </a:p>
                  </a:txBody>
                  <a:tcPr marL="7309" marR="7309" marT="7309" marB="0" anchor="b">
                    <a:lnL>
                      <a:noFill/>
                    </a:lnL>
                    <a:lnR>
                      <a:noFill/>
                    </a:lnR>
                    <a:lnT>
                      <a:noFill/>
                    </a:lnT>
                    <a:lnB>
                      <a:noFill/>
                    </a:lnB>
                    <a:solidFill>
                      <a:srgbClr val="C5BE97"/>
                    </a:solidFill>
                  </a:tcPr>
                </a:tc>
                <a:tc>
                  <a:txBody>
                    <a:bodyPr/>
                    <a:lstStyle/>
                    <a:p>
                      <a:pPr algn="r" fontAlgn="b"/>
                      <a:r>
                        <a:rPr lang="fr-FR" sz="1500" b="1" i="0" u="none" strike="noStrike" dirty="0">
                          <a:solidFill>
                            <a:srgbClr val="000000"/>
                          </a:solidFill>
                          <a:latin typeface="Calibri"/>
                        </a:rPr>
                        <a:t>0,3</a:t>
                      </a:r>
                    </a:p>
                  </a:txBody>
                  <a:tcPr marL="7309" marR="7309" marT="7309" marB="0" anchor="b">
                    <a:lnL>
                      <a:noFill/>
                    </a:lnL>
                    <a:lnR>
                      <a:noFill/>
                    </a:lnR>
                    <a:lnT>
                      <a:noFill/>
                    </a:lnT>
                    <a:lnB>
                      <a:noFill/>
                    </a:lnB>
                    <a:solidFill>
                      <a:srgbClr val="DDD9C3"/>
                    </a:solidFill>
                  </a:tcPr>
                </a:tc>
                <a:tc>
                  <a:txBody>
                    <a:bodyPr/>
                    <a:lstStyle/>
                    <a:p>
                      <a:pPr algn="l" fontAlgn="b"/>
                      <a:r>
                        <a:rPr lang="fr-FR" sz="1500" b="1" i="0" u="none" strike="noStrike">
                          <a:solidFill>
                            <a:srgbClr val="000000"/>
                          </a:solidFill>
                          <a:latin typeface="Calibri"/>
                        </a:rPr>
                        <a:t>%</a:t>
                      </a:r>
                    </a:p>
                  </a:txBody>
                  <a:tcPr marL="7309" marR="7309" marT="7309" marB="0" anchor="b">
                    <a:lnL>
                      <a:noFill/>
                    </a:lnL>
                    <a:lnR>
                      <a:noFill/>
                    </a:lnR>
                    <a:lnT>
                      <a:noFill/>
                    </a:lnT>
                    <a:lnB>
                      <a:noFill/>
                    </a:lnB>
                    <a:solidFill>
                      <a:srgbClr val="DDD9C3"/>
                    </a:solidFill>
                  </a:tcPr>
                </a:tc>
                <a:tc>
                  <a:txBody>
                    <a:bodyPr/>
                    <a:lstStyle/>
                    <a:p>
                      <a:pPr algn="ctr" fontAlgn="b"/>
                      <a:r>
                        <a:rPr lang="fr-FR" sz="1500" b="1" i="0" u="none" strike="noStrike" dirty="0">
                          <a:solidFill>
                            <a:srgbClr val="0000CC"/>
                          </a:solidFill>
                          <a:latin typeface="Calibri"/>
                        </a:rPr>
                        <a:t>97,6</a:t>
                      </a:r>
                    </a:p>
                  </a:txBody>
                  <a:tcPr marL="7309" marR="7309" marT="7309" marB="0" anchor="b">
                    <a:lnL>
                      <a:noFill/>
                    </a:lnL>
                    <a:lnR>
                      <a:noFill/>
                    </a:lnR>
                    <a:lnT>
                      <a:noFill/>
                    </a:lnT>
                    <a:lnB>
                      <a:noFill/>
                    </a:lnB>
                    <a:solidFill>
                      <a:srgbClr val="DDD9C3"/>
                    </a:solidFill>
                  </a:tcPr>
                </a:tc>
                <a:tc>
                  <a:txBody>
                    <a:bodyPr/>
                    <a:lstStyle/>
                    <a:p>
                      <a:pPr algn="l" fontAlgn="b"/>
                      <a:r>
                        <a:rPr lang="fr-FR" sz="1500" b="1" i="0" u="none" strike="noStrike" dirty="0">
                          <a:solidFill>
                            <a:srgbClr val="0000CC"/>
                          </a:solidFill>
                          <a:latin typeface="Calibri"/>
                        </a:rPr>
                        <a:t>%</a:t>
                      </a:r>
                    </a:p>
                  </a:txBody>
                  <a:tcPr marL="7309" marR="7309" marT="7309" marB="0" anchor="b">
                    <a:lnL>
                      <a:noFill/>
                    </a:lnL>
                    <a:lnR>
                      <a:noFill/>
                    </a:lnR>
                    <a:lnT>
                      <a:noFill/>
                    </a:lnT>
                    <a:lnB>
                      <a:noFill/>
                    </a:lnB>
                    <a:solidFill>
                      <a:srgbClr val="DDD9C3"/>
                    </a:solidFill>
                  </a:tcPr>
                </a:tc>
                <a:tc>
                  <a:txBody>
                    <a:bodyPr/>
                    <a:lstStyle/>
                    <a:p>
                      <a:pPr algn="ctr" fontAlgn="b"/>
                      <a:r>
                        <a:rPr lang="fr-FR" sz="1100" b="0" i="0" u="none" strike="noStrike" dirty="0">
                          <a:solidFill>
                            <a:srgbClr val="000000"/>
                          </a:solidFill>
                          <a:latin typeface="Calibri"/>
                        </a:rPr>
                        <a:t>98</a:t>
                      </a:r>
                    </a:p>
                  </a:txBody>
                  <a:tcPr marL="7309" marR="7309" marT="7309" marB="0" anchor="b">
                    <a:lnL>
                      <a:noFill/>
                    </a:lnL>
                    <a:lnR>
                      <a:noFill/>
                    </a:lnR>
                    <a:lnT>
                      <a:noFill/>
                    </a:lnT>
                    <a:lnB>
                      <a:noFill/>
                    </a:lnB>
                    <a:solidFill>
                      <a:srgbClr val="DCFDC5"/>
                    </a:solidFill>
                  </a:tcPr>
                </a:tc>
                <a:tc>
                  <a:txBody>
                    <a:bodyPr/>
                    <a:lstStyle/>
                    <a:p>
                      <a:pPr algn="ctr" fontAlgn="b"/>
                      <a:r>
                        <a:rPr lang="fr-FR" sz="1100" b="0" i="0" u="none" strike="noStrike" dirty="0">
                          <a:solidFill>
                            <a:srgbClr val="000000"/>
                          </a:solidFill>
                          <a:latin typeface="Calibri"/>
                        </a:rPr>
                        <a:t>98</a:t>
                      </a:r>
                    </a:p>
                  </a:txBody>
                  <a:tcPr marL="7309" marR="7309" marT="7309" marB="0" anchor="b">
                    <a:lnL>
                      <a:noFill/>
                    </a:lnL>
                    <a:lnR>
                      <a:noFill/>
                    </a:lnR>
                    <a:lnT>
                      <a:noFill/>
                    </a:lnT>
                    <a:lnB>
                      <a:noFill/>
                    </a:lnB>
                    <a:solidFill>
                      <a:srgbClr val="DCFDC5"/>
                    </a:solidFill>
                  </a:tcPr>
                </a:tc>
                <a:tc>
                  <a:txBody>
                    <a:bodyPr/>
                    <a:lstStyle/>
                    <a:p>
                      <a:pPr algn="ctr" fontAlgn="b"/>
                      <a:r>
                        <a:rPr lang="fr-FR" sz="1100" b="0" i="0" u="none" strike="noStrike" dirty="0">
                          <a:solidFill>
                            <a:srgbClr val="000000"/>
                          </a:solidFill>
                          <a:latin typeface="Calibri"/>
                        </a:rPr>
                        <a:t>98</a:t>
                      </a:r>
                    </a:p>
                  </a:txBody>
                  <a:tcPr marL="7309" marR="7309" marT="7309" marB="0" anchor="b">
                    <a:lnL>
                      <a:noFill/>
                    </a:lnL>
                    <a:lnR>
                      <a:noFill/>
                    </a:lnR>
                    <a:lnT>
                      <a:noFill/>
                    </a:lnT>
                    <a:lnB>
                      <a:noFill/>
                    </a:lnB>
                    <a:solidFill>
                      <a:srgbClr val="EEECE1"/>
                    </a:solidFill>
                  </a:tcPr>
                </a:tc>
                <a:tc>
                  <a:txBody>
                    <a:bodyPr/>
                    <a:lstStyle/>
                    <a:p>
                      <a:pPr algn="r" fontAlgn="b"/>
                      <a:r>
                        <a:rPr lang="fr-FR" sz="1100" b="0" i="0" u="none" strike="noStrike" dirty="0">
                          <a:solidFill>
                            <a:srgbClr val="000000"/>
                          </a:solidFill>
                          <a:latin typeface="Calibri"/>
                        </a:rPr>
                        <a:t>97</a:t>
                      </a:r>
                    </a:p>
                  </a:txBody>
                  <a:tcPr marL="7309" marR="7309" marT="7309" marB="0" anchor="b">
                    <a:lnL>
                      <a:noFill/>
                    </a:lnL>
                    <a:lnR>
                      <a:noFill/>
                    </a:lnR>
                    <a:lnT>
                      <a:noFill/>
                    </a:lnT>
                    <a:lnB>
                      <a:noFill/>
                    </a:lnB>
                    <a:solidFill>
                      <a:srgbClr val="D8D8D8"/>
                    </a:solidFill>
                  </a:tcPr>
                </a:tc>
                <a:extLst>
                  <a:ext uri="{0D108BD9-81ED-4DB2-BD59-A6C34878D82A}">
                    <a16:rowId xmlns:a16="http://schemas.microsoft.com/office/drawing/2014/main" val="2135282104"/>
                  </a:ext>
                </a:extLst>
              </a:tr>
              <a:tr h="312225">
                <a:tc>
                  <a:txBody>
                    <a:bodyPr/>
                    <a:lstStyle/>
                    <a:p>
                      <a:pPr algn="l" fontAlgn="b"/>
                      <a:r>
                        <a:rPr lang="fr-FR" sz="1500" b="1" i="0" u="none" strike="noStrike">
                          <a:solidFill>
                            <a:srgbClr val="000000"/>
                          </a:solidFill>
                          <a:latin typeface="Calibri"/>
                        </a:rPr>
                        <a:t>150 et +</a:t>
                      </a:r>
                    </a:p>
                  </a:txBody>
                  <a:tcPr marL="7309" marR="7309" marT="7309" marB="0" anchor="b">
                    <a:lnL>
                      <a:noFill/>
                    </a:lnL>
                    <a:lnR>
                      <a:noFill/>
                    </a:lnR>
                    <a:lnT>
                      <a:noFill/>
                    </a:lnT>
                    <a:lnB>
                      <a:noFill/>
                    </a:lnB>
                    <a:solidFill>
                      <a:srgbClr val="C5BE97"/>
                    </a:solidFill>
                  </a:tcPr>
                </a:tc>
                <a:tc>
                  <a:txBody>
                    <a:bodyPr/>
                    <a:lstStyle/>
                    <a:p>
                      <a:pPr algn="r" fontAlgn="b"/>
                      <a:r>
                        <a:rPr lang="fr-FR" sz="1500" b="1" i="0" u="none" strike="noStrike" dirty="0">
                          <a:solidFill>
                            <a:srgbClr val="000000"/>
                          </a:solidFill>
                          <a:latin typeface="Calibri"/>
                        </a:rPr>
                        <a:t>2,4</a:t>
                      </a:r>
                    </a:p>
                  </a:txBody>
                  <a:tcPr marL="7309" marR="7309" marT="7309" marB="0" anchor="b">
                    <a:lnL>
                      <a:noFill/>
                    </a:lnL>
                    <a:lnR>
                      <a:noFill/>
                    </a:lnR>
                    <a:lnT>
                      <a:noFill/>
                    </a:lnT>
                    <a:lnB>
                      <a:noFill/>
                    </a:lnB>
                    <a:solidFill>
                      <a:srgbClr val="DDD9C3"/>
                    </a:solidFill>
                  </a:tcPr>
                </a:tc>
                <a:tc>
                  <a:txBody>
                    <a:bodyPr/>
                    <a:lstStyle/>
                    <a:p>
                      <a:pPr algn="l" fontAlgn="b"/>
                      <a:r>
                        <a:rPr lang="fr-FR" sz="1500" b="1" i="0" u="none" strike="noStrike">
                          <a:solidFill>
                            <a:srgbClr val="000000"/>
                          </a:solidFill>
                          <a:latin typeface="Calibri"/>
                        </a:rPr>
                        <a:t>%</a:t>
                      </a:r>
                    </a:p>
                  </a:txBody>
                  <a:tcPr marL="7309" marR="7309" marT="7309" marB="0" anchor="b">
                    <a:lnL>
                      <a:noFill/>
                    </a:lnL>
                    <a:lnR>
                      <a:noFill/>
                    </a:lnR>
                    <a:lnT>
                      <a:noFill/>
                    </a:lnT>
                    <a:lnB>
                      <a:noFill/>
                    </a:lnB>
                    <a:solidFill>
                      <a:srgbClr val="DDD9C3"/>
                    </a:solidFill>
                  </a:tcPr>
                </a:tc>
                <a:tc>
                  <a:txBody>
                    <a:bodyPr/>
                    <a:lstStyle/>
                    <a:p>
                      <a:pPr algn="ctr" fontAlgn="b"/>
                      <a:r>
                        <a:rPr lang="fr-FR" sz="1500" b="1" i="0" u="none" strike="noStrike" dirty="0">
                          <a:solidFill>
                            <a:srgbClr val="0000CC"/>
                          </a:solidFill>
                          <a:latin typeface="Calibri"/>
                        </a:rPr>
                        <a:t>100</a:t>
                      </a:r>
                    </a:p>
                  </a:txBody>
                  <a:tcPr marL="7309" marR="7309" marT="7309" marB="0" anchor="b">
                    <a:lnL>
                      <a:noFill/>
                    </a:lnL>
                    <a:lnR>
                      <a:noFill/>
                    </a:lnR>
                    <a:lnT>
                      <a:noFill/>
                    </a:lnT>
                    <a:lnB>
                      <a:noFill/>
                    </a:lnB>
                    <a:solidFill>
                      <a:srgbClr val="DDD9C3"/>
                    </a:solidFill>
                  </a:tcPr>
                </a:tc>
                <a:tc>
                  <a:txBody>
                    <a:bodyPr/>
                    <a:lstStyle/>
                    <a:p>
                      <a:pPr algn="l" fontAlgn="b"/>
                      <a:r>
                        <a:rPr lang="fr-FR" sz="1500" b="1" i="0" u="none" strike="noStrike" dirty="0">
                          <a:solidFill>
                            <a:srgbClr val="0000CC"/>
                          </a:solidFill>
                          <a:latin typeface="Calibri"/>
                        </a:rPr>
                        <a:t>%</a:t>
                      </a:r>
                    </a:p>
                  </a:txBody>
                  <a:tcPr marL="7309" marR="7309" marT="7309" marB="0" anchor="b">
                    <a:lnL>
                      <a:noFill/>
                    </a:lnL>
                    <a:lnR>
                      <a:noFill/>
                    </a:lnR>
                    <a:lnT>
                      <a:noFill/>
                    </a:lnT>
                    <a:lnB>
                      <a:noFill/>
                    </a:lnB>
                    <a:solidFill>
                      <a:srgbClr val="DDD9C3"/>
                    </a:solidFill>
                  </a:tcPr>
                </a:tc>
                <a:tc>
                  <a:txBody>
                    <a:bodyPr/>
                    <a:lstStyle/>
                    <a:p>
                      <a:pPr algn="ctr" fontAlgn="b"/>
                      <a:r>
                        <a:rPr lang="fr-FR" sz="1100" b="0" i="0" u="none" strike="noStrike" dirty="0">
                          <a:solidFill>
                            <a:srgbClr val="000000"/>
                          </a:solidFill>
                          <a:latin typeface="Calibri"/>
                        </a:rPr>
                        <a:t>100</a:t>
                      </a:r>
                    </a:p>
                  </a:txBody>
                  <a:tcPr marL="7309" marR="7309" marT="7309" marB="0" anchor="b">
                    <a:lnL>
                      <a:noFill/>
                    </a:lnL>
                    <a:lnR>
                      <a:noFill/>
                    </a:lnR>
                    <a:lnT>
                      <a:noFill/>
                    </a:lnT>
                    <a:lnB>
                      <a:noFill/>
                    </a:lnB>
                    <a:solidFill>
                      <a:srgbClr val="DCFDC5"/>
                    </a:solidFill>
                  </a:tcPr>
                </a:tc>
                <a:tc>
                  <a:txBody>
                    <a:bodyPr/>
                    <a:lstStyle/>
                    <a:p>
                      <a:pPr algn="ctr" fontAlgn="b"/>
                      <a:r>
                        <a:rPr lang="fr-FR" sz="1100" b="0" i="0" u="none" strike="noStrike" dirty="0">
                          <a:solidFill>
                            <a:srgbClr val="000000"/>
                          </a:solidFill>
                          <a:latin typeface="Calibri"/>
                        </a:rPr>
                        <a:t>100</a:t>
                      </a:r>
                    </a:p>
                  </a:txBody>
                  <a:tcPr marL="7309" marR="7309" marT="7309" marB="0" anchor="b">
                    <a:lnL>
                      <a:noFill/>
                    </a:lnL>
                    <a:lnR>
                      <a:noFill/>
                    </a:lnR>
                    <a:lnT>
                      <a:noFill/>
                    </a:lnT>
                    <a:lnB>
                      <a:noFill/>
                    </a:lnB>
                    <a:solidFill>
                      <a:srgbClr val="DCFDC5"/>
                    </a:solidFill>
                  </a:tcPr>
                </a:tc>
                <a:tc>
                  <a:txBody>
                    <a:bodyPr/>
                    <a:lstStyle/>
                    <a:p>
                      <a:pPr algn="ctr" fontAlgn="b"/>
                      <a:r>
                        <a:rPr lang="fr-FR" sz="1100" b="0" i="0" u="none" strike="noStrike" dirty="0">
                          <a:solidFill>
                            <a:srgbClr val="000000"/>
                          </a:solidFill>
                          <a:latin typeface="Calibri"/>
                        </a:rPr>
                        <a:t>100</a:t>
                      </a:r>
                    </a:p>
                  </a:txBody>
                  <a:tcPr marL="7309" marR="7309" marT="7309" marB="0" anchor="b">
                    <a:lnL>
                      <a:noFill/>
                    </a:lnL>
                    <a:lnR>
                      <a:noFill/>
                    </a:lnR>
                    <a:lnT>
                      <a:noFill/>
                    </a:lnT>
                    <a:lnB>
                      <a:noFill/>
                    </a:lnB>
                    <a:solidFill>
                      <a:srgbClr val="EEECE1"/>
                    </a:solidFill>
                  </a:tcPr>
                </a:tc>
                <a:tc>
                  <a:txBody>
                    <a:bodyPr/>
                    <a:lstStyle/>
                    <a:p>
                      <a:pPr algn="r" fontAlgn="b"/>
                      <a:r>
                        <a:rPr lang="fr-FR" sz="1100" b="0" i="0" u="none" strike="noStrike" dirty="0">
                          <a:solidFill>
                            <a:srgbClr val="000000"/>
                          </a:solidFill>
                          <a:latin typeface="Calibri"/>
                        </a:rPr>
                        <a:t>100</a:t>
                      </a:r>
                    </a:p>
                  </a:txBody>
                  <a:tcPr marL="7309" marR="7309" marT="7309" marB="0" anchor="b">
                    <a:lnL>
                      <a:noFill/>
                    </a:lnL>
                    <a:lnR>
                      <a:noFill/>
                    </a:lnR>
                    <a:lnT>
                      <a:noFill/>
                    </a:lnT>
                    <a:lnB>
                      <a:noFill/>
                    </a:lnB>
                    <a:solidFill>
                      <a:srgbClr val="D8D8D8"/>
                    </a:solidFill>
                  </a:tcPr>
                </a:tc>
                <a:extLst>
                  <a:ext uri="{0D108BD9-81ED-4DB2-BD59-A6C34878D82A}">
                    <a16:rowId xmlns:a16="http://schemas.microsoft.com/office/drawing/2014/main" val="2592919338"/>
                  </a:ext>
                </a:extLst>
              </a:tr>
            </a:tbl>
          </a:graphicData>
        </a:graphic>
      </p:graphicFrame>
      <p:sp>
        <p:nvSpPr>
          <p:cNvPr id="5" name="Rectangle 4">
            <a:extLst>
              <a:ext uri="{FF2B5EF4-FFF2-40B4-BE49-F238E27FC236}">
                <a16:creationId xmlns:a16="http://schemas.microsoft.com/office/drawing/2014/main" id="{06CDA46C-8BA9-416D-8064-6577D32049B2}"/>
              </a:ext>
            </a:extLst>
          </p:cNvPr>
          <p:cNvSpPr/>
          <p:nvPr/>
        </p:nvSpPr>
        <p:spPr>
          <a:xfrm>
            <a:off x="5406887" y="1603513"/>
            <a:ext cx="6692348" cy="2677656"/>
          </a:xfrm>
          <a:prstGeom prst="rect">
            <a:avLst/>
          </a:prstGeom>
        </p:spPr>
        <p:txBody>
          <a:bodyPr wrap="square">
            <a:spAutoFit/>
          </a:bodyPr>
          <a:lstStyle/>
          <a:p>
            <a:pPr>
              <a:defRPr/>
            </a:pPr>
            <a:endParaRPr lang="fr-FR" b="1" dirty="0">
              <a:solidFill>
                <a:srgbClr val="262699"/>
              </a:solidFill>
              <a:latin typeface="Arial" charset="0"/>
              <a:cs typeface="Arial" charset="0"/>
            </a:endParaRPr>
          </a:p>
          <a:p>
            <a:pPr>
              <a:lnSpc>
                <a:spcPct val="100000"/>
              </a:lnSpc>
              <a:defRPr/>
            </a:pPr>
            <a:r>
              <a:rPr lang="fr-FR" sz="2400" b="1" dirty="0">
                <a:cs typeface="Arial" charset="0"/>
              </a:rPr>
              <a:t> 	</a:t>
            </a:r>
            <a:r>
              <a:rPr lang="fr-FR" b="1" dirty="0">
                <a:solidFill>
                  <a:schemeClr val="bg1">
                    <a:lumMod val="50000"/>
                  </a:schemeClr>
                </a:solidFill>
                <a:cs typeface="Arial" charset="0"/>
              </a:rPr>
              <a:t>27 %         (23) gagne moins de 30.000 €</a:t>
            </a:r>
          </a:p>
          <a:p>
            <a:pPr>
              <a:lnSpc>
                <a:spcPct val="100000"/>
              </a:lnSpc>
              <a:defRPr/>
            </a:pPr>
            <a:endParaRPr lang="fr-FR" b="1" dirty="0">
              <a:solidFill>
                <a:schemeClr val="bg1">
                  <a:lumMod val="50000"/>
                </a:schemeClr>
              </a:solidFill>
              <a:cs typeface="Arial" charset="0"/>
            </a:endParaRPr>
          </a:p>
          <a:p>
            <a:pPr>
              <a:lnSpc>
                <a:spcPct val="100000"/>
              </a:lnSpc>
              <a:defRPr/>
            </a:pPr>
            <a:r>
              <a:rPr lang="fr-FR" b="1" dirty="0">
                <a:solidFill>
                  <a:schemeClr val="bg1">
                    <a:lumMod val="50000"/>
                  </a:schemeClr>
                </a:solidFill>
                <a:cs typeface="Arial" charset="0"/>
              </a:rPr>
              <a:t> 	51 %         (56) gagne de 30 à 60.000 €</a:t>
            </a:r>
          </a:p>
          <a:p>
            <a:pPr>
              <a:lnSpc>
                <a:spcPct val="100000"/>
              </a:lnSpc>
              <a:defRPr/>
            </a:pPr>
            <a:endParaRPr lang="fr-FR" b="1" dirty="0">
              <a:solidFill>
                <a:schemeClr val="bg1">
                  <a:lumMod val="50000"/>
                </a:schemeClr>
              </a:solidFill>
              <a:cs typeface="Arial" charset="0"/>
            </a:endParaRPr>
          </a:p>
          <a:p>
            <a:pPr>
              <a:lnSpc>
                <a:spcPct val="100000"/>
              </a:lnSpc>
              <a:defRPr/>
            </a:pPr>
            <a:r>
              <a:rPr lang="fr-FR" b="1" dirty="0">
                <a:solidFill>
                  <a:schemeClr val="bg1">
                    <a:lumMod val="50000"/>
                  </a:schemeClr>
                </a:solidFill>
                <a:cs typeface="Arial" charset="0"/>
              </a:rPr>
              <a:t>                 22 %          (21) plus de 60.000 €</a:t>
            </a:r>
          </a:p>
          <a:p>
            <a:pPr>
              <a:lnSpc>
                <a:spcPct val="100000"/>
              </a:lnSpc>
              <a:defRPr/>
            </a:pPr>
            <a:r>
              <a:rPr lang="fr-FR" b="1" dirty="0">
                <a:solidFill>
                  <a:schemeClr val="bg1">
                    <a:lumMod val="50000"/>
                  </a:schemeClr>
                </a:solidFill>
                <a:cs typeface="Arial" charset="0"/>
              </a:rPr>
              <a:t>	             	  dont  8,8 % </a:t>
            </a:r>
            <a:r>
              <a:rPr lang="fr-FR" sz="1200" b="1" dirty="0">
                <a:solidFill>
                  <a:schemeClr val="bg1">
                    <a:lumMod val="50000"/>
                  </a:schemeClr>
                </a:solidFill>
                <a:cs typeface="Arial" charset="0"/>
              </a:rPr>
              <a:t>(2) </a:t>
            </a:r>
            <a:r>
              <a:rPr lang="fr-FR" b="1" dirty="0">
                <a:solidFill>
                  <a:schemeClr val="bg1">
                    <a:lumMod val="50000"/>
                  </a:schemeClr>
                </a:solidFill>
                <a:cs typeface="Arial" charset="0"/>
              </a:rPr>
              <a:t>plus de 90.000 € </a:t>
            </a:r>
          </a:p>
          <a:p>
            <a:pPr>
              <a:lnSpc>
                <a:spcPct val="100000"/>
              </a:lnSpc>
              <a:defRPr/>
            </a:pPr>
            <a:endParaRPr lang="fr-FR" b="1" dirty="0">
              <a:cs typeface="Arial" charset="0"/>
            </a:endParaRPr>
          </a:p>
          <a:p>
            <a:pPr>
              <a:lnSpc>
                <a:spcPct val="100000"/>
              </a:lnSpc>
              <a:defRPr/>
            </a:pPr>
            <a:r>
              <a:rPr lang="fr-FR" b="1" dirty="0">
                <a:solidFill>
                  <a:srgbClr val="990000"/>
                </a:solidFill>
                <a:cs typeface="Arial" charset="0"/>
              </a:rPr>
              <a:t>  Une échelle de rémunération large, des salaires orientés à la baisse.</a:t>
            </a:r>
            <a:endParaRPr lang="fr-FR" dirty="0">
              <a:ea typeface="Lucida Sans Unicode" pitchFamily="34" charset="0"/>
            </a:endParaRPr>
          </a:p>
        </p:txBody>
      </p:sp>
      <p:sp>
        <p:nvSpPr>
          <p:cNvPr id="6" name="Rectangle 5">
            <a:extLst>
              <a:ext uri="{FF2B5EF4-FFF2-40B4-BE49-F238E27FC236}">
                <a16:creationId xmlns:a16="http://schemas.microsoft.com/office/drawing/2014/main" id="{D8AD1CFB-B2B1-4A97-A255-93E3256F07D7}"/>
              </a:ext>
            </a:extLst>
          </p:cNvPr>
          <p:cNvSpPr/>
          <p:nvPr/>
        </p:nvSpPr>
        <p:spPr>
          <a:xfrm>
            <a:off x="1828928" y="909889"/>
            <a:ext cx="9064487" cy="360868"/>
          </a:xfrm>
          <a:prstGeom prst="rect">
            <a:avLst/>
          </a:prstGeom>
        </p:spPr>
        <p:txBody>
          <a:bodyPr wrap="square">
            <a:spAutoFit/>
          </a:bodyPr>
          <a:lstStyle/>
          <a:p>
            <a:pPr marL="320675" indent="-320675" algn="ctr">
              <a:lnSpc>
                <a:spcPct val="87000"/>
              </a:lnSpc>
              <a:spcBef>
                <a:spcPts val="725"/>
              </a:spcBef>
              <a:buFont typeface="Arial" charset="0"/>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u="sng" dirty="0">
                <a:solidFill>
                  <a:srgbClr val="00B050"/>
                </a:solidFill>
              </a:rPr>
              <a:t>REMUNERATIONS BRUTES ANNUELLES (1)</a:t>
            </a:r>
            <a:endParaRPr lang="fr-FR" sz="2000" u="sng" dirty="0">
              <a:solidFill>
                <a:srgbClr val="00B050"/>
              </a:solidFill>
            </a:endParaRPr>
          </a:p>
        </p:txBody>
      </p:sp>
      <p:sp>
        <p:nvSpPr>
          <p:cNvPr id="7" name="Rectangle 6">
            <a:extLst>
              <a:ext uri="{FF2B5EF4-FFF2-40B4-BE49-F238E27FC236}">
                <a16:creationId xmlns:a16="http://schemas.microsoft.com/office/drawing/2014/main" id="{994F02A4-A7EA-4EE0-BB89-1E0E6D60A6C2}"/>
              </a:ext>
            </a:extLst>
          </p:cNvPr>
          <p:cNvSpPr/>
          <p:nvPr/>
        </p:nvSpPr>
        <p:spPr>
          <a:xfrm>
            <a:off x="6638439" y="5711909"/>
            <a:ext cx="5035697" cy="557525"/>
          </a:xfrm>
          <a:prstGeom prst="rect">
            <a:avLst/>
          </a:prstGeom>
        </p:spPr>
        <p:txBody>
          <a:bodyPr wrap="square">
            <a:spAutoFit/>
          </a:bodyPr>
          <a:lstStyle/>
          <a:p>
            <a:pPr marL="342900" indent="-342900">
              <a:lnSpc>
                <a:spcPct val="87000"/>
              </a:lnSpc>
              <a:spcBef>
                <a:spcPts val="725"/>
              </a:spcBef>
              <a:buFont typeface="Arial" charset="0"/>
              <a:buAutoNum type="arabicParenBoth"/>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n-GB" sz="1400" dirty="0" err="1">
                <a:ln w="12700">
                  <a:solidFill>
                    <a:schemeClr val="tx2">
                      <a:satMod val="155000"/>
                    </a:schemeClr>
                  </a:solidFill>
                  <a:prstDash val="solid"/>
                </a:ln>
                <a:solidFill>
                  <a:schemeClr val="bg1">
                    <a:lumMod val="50000"/>
                  </a:schemeClr>
                </a:solidFill>
                <a:cs typeface="Arial" pitchFamily="34" charset="0"/>
              </a:rPr>
              <a:t>En</a:t>
            </a:r>
            <a:r>
              <a:rPr lang="en-GB" sz="1400" dirty="0">
                <a:ln w="12700">
                  <a:solidFill>
                    <a:schemeClr val="tx2">
                      <a:satMod val="155000"/>
                    </a:schemeClr>
                  </a:solidFill>
                  <a:prstDash val="solid"/>
                </a:ln>
                <a:solidFill>
                  <a:schemeClr val="bg1">
                    <a:lumMod val="50000"/>
                  </a:schemeClr>
                </a:solidFill>
                <a:cs typeface="Arial" pitchFamily="34" charset="0"/>
              </a:rPr>
              <a:t> </a:t>
            </a:r>
            <a:r>
              <a:rPr lang="en-GB" sz="1400" dirty="0" err="1">
                <a:ln w="12700">
                  <a:solidFill>
                    <a:schemeClr val="tx2">
                      <a:satMod val="155000"/>
                    </a:schemeClr>
                  </a:solidFill>
                  <a:prstDash val="solid"/>
                </a:ln>
                <a:solidFill>
                  <a:schemeClr val="bg1">
                    <a:lumMod val="50000"/>
                  </a:schemeClr>
                </a:solidFill>
                <a:cs typeface="Arial" pitchFamily="34" charset="0"/>
              </a:rPr>
              <a:t>Activité</a:t>
            </a:r>
            <a:r>
              <a:rPr lang="en-GB" sz="1400" dirty="0">
                <a:ln w="12700">
                  <a:solidFill>
                    <a:schemeClr val="tx2">
                      <a:satMod val="155000"/>
                    </a:schemeClr>
                  </a:solidFill>
                  <a:prstDash val="solid"/>
                </a:ln>
                <a:solidFill>
                  <a:schemeClr val="bg1">
                    <a:lumMod val="50000"/>
                  </a:schemeClr>
                </a:solidFill>
                <a:cs typeface="Arial" pitchFamily="34" charset="0"/>
              </a:rPr>
              <a:t> : </a:t>
            </a:r>
            <a:r>
              <a:rPr lang="en-GB" sz="1400" dirty="0" err="1">
                <a:ln w="12700">
                  <a:solidFill>
                    <a:schemeClr val="tx2">
                      <a:satMod val="155000"/>
                    </a:schemeClr>
                  </a:solidFill>
                  <a:prstDash val="solid"/>
                </a:ln>
                <a:solidFill>
                  <a:schemeClr val="bg1">
                    <a:lumMod val="50000"/>
                  </a:schemeClr>
                </a:solidFill>
                <a:cs typeface="Arial" pitchFamily="34" charset="0"/>
              </a:rPr>
              <a:t>Plein</a:t>
            </a:r>
            <a:r>
              <a:rPr lang="en-GB" sz="1400" dirty="0">
                <a:ln w="12700">
                  <a:solidFill>
                    <a:schemeClr val="tx2">
                      <a:satMod val="155000"/>
                    </a:schemeClr>
                  </a:solidFill>
                  <a:prstDash val="solid"/>
                </a:ln>
                <a:solidFill>
                  <a:schemeClr val="bg1">
                    <a:lumMod val="50000"/>
                  </a:schemeClr>
                </a:solidFill>
                <a:cs typeface="Arial" pitchFamily="34" charset="0"/>
              </a:rPr>
              <a:t> temps et Temps </a:t>
            </a:r>
            <a:r>
              <a:rPr lang="en-GB" sz="1400" dirty="0" err="1">
                <a:ln w="12700">
                  <a:solidFill>
                    <a:schemeClr val="tx2">
                      <a:satMod val="155000"/>
                    </a:schemeClr>
                  </a:solidFill>
                  <a:prstDash val="solid"/>
                </a:ln>
                <a:solidFill>
                  <a:schemeClr val="bg1">
                    <a:lumMod val="50000"/>
                  </a:schemeClr>
                </a:solidFill>
                <a:cs typeface="Arial" pitchFamily="34" charset="0"/>
              </a:rPr>
              <a:t>partiel</a:t>
            </a:r>
            <a:r>
              <a:rPr lang="en-GB" sz="1400" dirty="0">
                <a:ln w="12700">
                  <a:solidFill>
                    <a:schemeClr val="tx2">
                      <a:satMod val="155000"/>
                    </a:schemeClr>
                  </a:solidFill>
                  <a:prstDash val="solid"/>
                </a:ln>
                <a:solidFill>
                  <a:schemeClr val="bg1">
                    <a:lumMod val="50000"/>
                  </a:schemeClr>
                </a:solidFill>
                <a:cs typeface="Arial" pitchFamily="34" charset="0"/>
              </a:rPr>
              <a:t>, 80activité)</a:t>
            </a:r>
          </a:p>
          <a:p>
            <a:pPr marL="342900" indent="-342900">
              <a:lnSpc>
                <a:spcPct val="87000"/>
              </a:lnSpc>
              <a:spcBef>
                <a:spcPts val="725"/>
              </a:spcBef>
              <a:buFont typeface="Arial" charset="0"/>
              <a:buAutoNum type="arabicParenBoth"/>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n-GB" sz="1400" dirty="0">
                <a:ln w="12700">
                  <a:solidFill>
                    <a:schemeClr val="tx2">
                      <a:satMod val="155000"/>
                    </a:schemeClr>
                  </a:solidFill>
                  <a:prstDash val="solid"/>
                </a:ln>
                <a:solidFill>
                  <a:schemeClr val="bg1">
                    <a:lumMod val="50000"/>
                  </a:schemeClr>
                </a:solidFill>
              </a:rPr>
              <a:t>76 </a:t>
            </a:r>
            <a:r>
              <a:rPr lang="en-GB" sz="1400" dirty="0" err="1">
                <a:ln w="12700">
                  <a:solidFill>
                    <a:schemeClr val="tx2">
                      <a:satMod val="155000"/>
                    </a:schemeClr>
                  </a:solidFill>
                  <a:prstDash val="solid"/>
                </a:ln>
                <a:solidFill>
                  <a:schemeClr val="bg1">
                    <a:lumMod val="50000"/>
                  </a:schemeClr>
                </a:solidFill>
              </a:rPr>
              <a:t>Ingénieurs</a:t>
            </a:r>
            <a:endParaRPr lang="fr-FR" sz="1400" dirty="0">
              <a:ln w="12700">
                <a:solidFill>
                  <a:schemeClr val="tx2">
                    <a:satMod val="155000"/>
                  </a:schemeClr>
                </a:solidFill>
                <a:prstDash val="solid"/>
              </a:ln>
              <a:solidFill>
                <a:schemeClr val="bg1">
                  <a:lumMod val="50000"/>
                </a:schemeClr>
              </a:solidFill>
            </a:endParaRPr>
          </a:p>
        </p:txBody>
      </p:sp>
      <p:sp>
        <p:nvSpPr>
          <p:cNvPr id="8" name="Espace réservé du numéro de diapositive 7">
            <a:extLst>
              <a:ext uri="{FF2B5EF4-FFF2-40B4-BE49-F238E27FC236}">
                <a16:creationId xmlns:a16="http://schemas.microsoft.com/office/drawing/2014/main" id="{5B26A6AC-4E5C-4386-B7C4-F3903F5BB9F3}"/>
              </a:ext>
            </a:extLst>
          </p:cNvPr>
          <p:cNvSpPr>
            <a:spLocks noGrp="1"/>
          </p:cNvSpPr>
          <p:nvPr>
            <p:ph type="sldNum" sz="quarter" idx="12"/>
          </p:nvPr>
        </p:nvSpPr>
        <p:spPr/>
        <p:txBody>
          <a:bodyPr/>
          <a:lstStyle/>
          <a:p>
            <a:fld id="{CA131623-9051-4793-8AE4-C028931CE291}" type="slidenum">
              <a:rPr lang="fr-FR" smtClean="0"/>
              <a:t>16</a:t>
            </a:fld>
            <a:endParaRPr lang="fr-FR"/>
          </a:p>
        </p:txBody>
      </p:sp>
    </p:spTree>
    <p:extLst>
      <p:ext uri="{BB962C8B-B14F-4D97-AF65-F5344CB8AC3E}">
        <p14:creationId xmlns:p14="http://schemas.microsoft.com/office/powerpoint/2010/main" val="1333517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E5C49F-FFA5-4CD6-99F6-6938D3622362}"/>
              </a:ext>
            </a:extLst>
          </p:cNvPr>
          <p:cNvSpPr/>
          <p:nvPr/>
        </p:nvSpPr>
        <p:spPr>
          <a:xfrm>
            <a:off x="2822713" y="176203"/>
            <a:ext cx="7023652" cy="442044"/>
          </a:xfrm>
          <a:prstGeom prst="rect">
            <a:avLst/>
          </a:prstGeom>
        </p:spPr>
        <p:txBody>
          <a:bodyPr wrap="square">
            <a:spAutoFit/>
          </a:bodyPr>
          <a:lstStyle/>
          <a:p>
            <a:pPr algn="ctr">
              <a:lnSpc>
                <a:spcPct val="139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u="sng" dirty="0">
                <a:solidFill>
                  <a:schemeClr val="accent1">
                    <a:lumMod val="75000"/>
                  </a:schemeClr>
                </a:solidFill>
                <a:latin typeface="Calibri" pitchFamily="34" charset="0"/>
              </a:rPr>
              <a:t>OBSERVATOIRE DE L’EMPLOI 2017 ENQUÊTE REALISÉE PAR INGENIA</a:t>
            </a:r>
            <a:endParaRPr lang="fr-FR" b="1" u="sng" dirty="0">
              <a:solidFill>
                <a:schemeClr val="accent1">
                  <a:lumMod val="75000"/>
                </a:schemeClr>
              </a:solidFill>
              <a:latin typeface="Calibri" pitchFamily="34" charset="0"/>
            </a:endParaRPr>
          </a:p>
        </p:txBody>
      </p:sp>
      <p:pic>
        <p:nvPicPr>
          <p:cNvPr id="4" name="Image 3">
            <a:extLst>
              <a:ext uri="{FF2B5EF4-FFF2-40B4-BE49-F238E27FC236}">
                <a16:creationId xmlns:a16="http://schemas.microsoft.com/office/drawing/2014/main" id="{2F7F3348-A56D-4646-8522-CED7E07AEE28}"/>
              </a:ext>
            </a:extLst>
          </p:cNvPr>
          <p:cNvPicPr/>
          <p:nvPr/>
        </p:nvPicPr>
        <p:blipFill>
          <a:blip r:embed="rId2" cstate="print"/>
          <a:srcRect/>
          <a:stretch>
            <a:fillRect/>
          </a:stretch>
        </p:blipFill>
        <p:spPr bwMode="auto">
          <a:xfrm>
            <a:off x="531661" y="176203"/>
            <a:ext cx="1322070" cy="476250"/>
          </a:xfrm>
          <a:prstGeom prst="rect">
            <a:avLst/>
          </a:prstGeom>
          <a:noFill/>
          <a:ln w="9525">
            <a:noFill/>
            <a:miter lim="800000"/>
            <a:headEnd/>
            <a:tailEnd/>
          </a:ln>
        </p:spPr>
      </p:pic>
      <p:pic>
        <p:nvPicPr>
          <p:cNvPr id="5" name="Picture 2">
            <a:extLst>
              <a:ext uri="{FF2B5EF4-FFF2-40B4-BE49-F238E27FC236}">
                <a16:creationId xmlns:a16="http://schemas.microsoft.com/office/drawing/2014/main" id="{32E7E9E4-0CCE-43AC-AAC1-EC80B6B44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402" y="2177743"/>
            <a:ext cx="10967195" cy="4361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35EFEF16-040E-4DDE-ABF1-07564F8F6A52}"/>
              </a:ext>
            </a:extLst>
          </p:cNvPr>
          <p:cNvSpPr/>
          <p:nvPr/>
        </p:nvSpPr>
        <p:spPr>
          <a:xfrm>
            <a:off x="901148" y="1021522"/>
            <a:ext cx="10840278" cy="718274"/>
          </a:xfrm>
          <a:prstGeom prst="rect">
            <a:avLst/>
          </a:prstGeom>
        </p:spPr>
        <p:txBody>
          <a:bodyPr wrap="square">
            <a:spAutoFit/>
          </a:bodyPr>
          <a:lstStyle/>
          <a:p>
            <a:pPr marL="320675" indent="-320675" algn="ctr">
              <a:lnSpc>
                <a:spcPct val="87000"/>
              </a:lnSpc>
              <a:spcBef>
                <a:spcPts val="725"/>
              </a:spcBef>
              <a:buFont typeface="Arial" charset="0"/>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u="sng" dirty="0">
                <a:solidFill>
                  <a:srgbClr val="00B050"/>
                </a:solidFill>
              </a:rPr>
              <a:t>REMUNERATIONS BRUTES ANNUELLES par </a:t>
            </a:r>
            <a:r>
              <a:rPr lang="en-GB" sz="2000" b="1" u="sng" dirty="0" err="1">
                <a:solidFill>
                  <a:srgbClr val="00B050"/>
                </a:solidFill>
              </a:rPr>
              <a:t>Secteur</a:t>
            </a:r>
            <a:r>
              <a:rPr lang="en-GB" sz="2000" b="1" u="sng" dirty="0">
                <a:solidFill>
                  <a:srgbClr val="00B050"/>
                </a:solidFill>
              </a:rPr>
              <a:t> </a:t>
            </a:r>
            <a:r>
              <a:rPr lang="en-GB" sz="2000" b="1" u="sng" dirty="0" err="1">
                <a:solidFill>
                  <a:srgbClr val="00B050"/>
                </a:solidFill>
              </a:rPr>
              <a:t>d’activité</a:t>
            </a:r>
            <a:r>
              <a:rPr lang="en-GB" sz="2000" b="1" dirty="0">
                <a:solidFill>
                  <a:srgbClr val="C00000"/>
                </a:solidFill>
              </a:rPr>
              <a:t> </a:t>
            </a:r>
          </a:p>
          <a:p>
            <a:pPr marL="320675" indent="-320675" algn="ctr">
              <a:lnSpc>
                <a:spcPct val="87000"/>
              </a:lnSpc>
              <a:spcBef>
                <a:spcPts val="725"/>
              </a:spcBef>
              <a:buFont typeface="Arial" charset="0"/>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a:t>
            </a:r>
            <a:r>
              <a:rPr lang="en-GB" sz="2000" b="1" dirty="0" err="1">
                <a:solidFill>
                  <a:schemeClr val="bg1">
                    <a:lumMod val="50000"/>
                  </a:schemeClr>
                </a:solidFill>
              </a:rPr>
              <a:t>groupes</a:t>
            </a:r>
            <a:r>
              <a:rPr lang="en-GB" sz="2000" b="1" dirty="0">
                <a:solidFill>
                  <a:schemeClr val="bg1">
                    <a:lumMod val="50000"/>
                  </a:schemeClr>
                </a:solidFill>
              </a:rPr>
              <a:t> &gt; 40 </a:t>
            </a:r>
            <a:r>
              <a:rPr lang="en-GB" sz="2000" b="1" dirty="0" err="1">
                <a:solidFill>
                  <a:schemeClr val="bg1">
                    <a:lumMod val="50000"/>
                  </a:schemeClr>
                </a:solidFill>
              </a:rPr>
              <a:t>réponses</a:t>
            </a:r>
            <a:r>
              <a:rPr lang="en-GB" b="1" dirty="0">
                <a:solidFill>
                  <a:schemeClr val="bg1">
                    <a:lumMod val="50000"/>
                  </a:schemeClr>
                </a:solidFill>
                <a:latin typeface="Arial Black" pitchFamily="34" charset="0"/>
              </a:rPr>
              <a:t>)</a:t>
            </a:r>
            <a:endParaRPr lang="fr-FR" dirty="0">
              <a:solidFill>
                <a:schemeClr val="bg1">
                  <a:lumMod val="50000"/>
                </a:schemeClr>
              </a:solidFill>
            </a:endParaRPr>
          </a:p>
        </p:txBody>
      </p:sp>
      <p:sp>
        <p:nvSpPr>
          <p:cNvPr id="2" name="Espace réservé du numéro de diapositive 1">
            <a:extLst>
              <a:ext uri="{FF2B5EF4-FFF2-40B4-BE49-F238E27FC236}">
                <a16:creationId xmlns:a16="http://schemas.microsoft.com/office/drawing/2014/main" id="{F3D22D84-1E98-4997-BBD2-EDB7C9AD7883}"/>
              </a:ext>
            </a:extLst>
          </p:cNvPr>
          <p:cNvSpPr>
            <a:spLocks noGrp="1"/>
          </p:cNvSpPr>
          <p:nvPr>
            <p:ph type="sldNum" sz="quarter" idx="12"/>
          </p:nvPr>
        </p:nvSpPr>
        <p:spPr/>
        <p:txBody>
          <a:bodyPr/>
          <a:lstStyle/>
          <a:p>
            <a:fld id="{CA131623-9051-4793-8AE4-C028931CE291}" type="slidenum">
              <a:rPr lang="fr-FR" smtClean="0"/>
              <a:t>17</a:t>
            </a:fld>
            <a:endParaRPr lang="fr-FR"/>
          </a:p>
        </p:txBody>
      </p:sp>
    </p:spTree>
    <p:extLst>
      <p:ext uri="{BB962C8B-B14F-4D97-AF65-F5344CB8AC3E}">
        <p14:creationId xmlns:p14="http://schemas.microsoft.com/office/powerpoint/2010/main" val="1119255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178079-0823-4B3D-B156-E6161BBFA1BD}"/>
              </a:ext>
            </a:extLst>
          </p:cNvPr>
          <p:cNvSpPr/>
          <p:nvPr/>
        </p:nvSpPr>
        <p:spPr>
          <a:xfrm>
            <a:off x="2610675" y="17210"/>
            <a:ext cx="7036905" cy="442044"/>
          </a:xfrm>
          <a:prstGeom prst="rect">
            <a:avLst/>
          </a:prstGeom>
        </p:spPr>
        <p:txBody>
          <a:bodyPr wrap="square">
            <a:spAutoFit/>
          </a:bodyPr>
          <a:lstStyle/>
          <a:p>
            <a:pPr algn="ctr">
              <a:lnSpc>
                <a:spcPct val="139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u="sng" dirty="0">
                <a:solidFill>
                  <a:schemeClr val="accent1">
                    <a:lumMod val="75000"/>
                  </a:schemeClr>
                </a:solidFill>
                <a:latin typeface="Calibri" pitchFamily="34" charset="0"/>
              </a:rPr>
              <a:t>OBSERVATOIRE DE L’EMPLOI 2017 ENQUÊTE REALISÉE PAR INGENIA</a:t>
            </a:r>
            <a:endParaRPr lang="fr-FR" b="1" u="sng" dirty="0">
              <a:solidFill>
                <a:schemeClr val="accent1">
                  <a:lumMod val="75000"/>
                </a:schemeClr>
              </a:solidFill>
              <a:latin typeface="Calibri" pitchFamily="34" charset="0"/>
            </a:endParaRPr>
          </a:p>
        </p:txBody>
      </p:sp>
      <p:pic>
        <p:nvPicPr>
          <p:cNvPr id="3" name="Image 2">
            <a:extLst>
              <a:ext uri="{FF2B5EF4-FFF2-40B4-BE49-F238E27FC236}">
                <a16:creationId xmlns:a16="http://schemas.microsoft.com/office/drawing/2014/main" id="{156EEE5F-16FB-41B9-8BA7-02E22A481E66}"/>
              </a:ext>
            </a:extLst>
          </p:cNvPr>
          <p:cNvPicPr/>
          <p:nvPr/>
        </p:nvPicPr>
        <p:blipFill>
          <a:blip r:embed="rId2" cstate="print"/>
          <a:srcRect/>
          <a:stretch>
            <a:fillRect/>
          </a:stretch>
        </p:blipFill>
        <p:spPr bwMode="auto">
          <a:xfrm>
            <a:off x="571417" y="139058"/>
            <a:ext cx="1322070" cy="476250"/>
          </a:xfrm>
          <a:prstGeom prst="rect">
            <a:avLst/>
          </a:prstGeom>
          <a:noFill/>
          <a:ln w="9525">
            <a:noFill/>
            <a:miter lim="800000"/>
            <a:headEnd/>
            <a:tailEnd/>
          </a:ln>
        </p:spPr>
      </p:pic>
      <p:sp>
        <p:nvSpPr>
          <p:cNvPr id="4" name="Rectangle 3">
            <a:extLst>
              <a:ext uri="{FF2B5EF4-FFF2-40B4-BE49-F238E27FC236}">
                <a16:creationId xmlns:a16="http://schemas.microsoft.com/office/drawing/2014/main" id="{1BB8DAB0-6501-479D-B27D-27037BBB4C43}"/>
              </a:ext>
            </a:extLst>
          </p:cNvPr>
          <p:cNvSpPr/>
          <p:nvPr/>
        </p:nvSpPr>
        <p:spPr>
          <a:xfrm>
            <a:off x="755373" y="615308"/>
            <a:ext cx="10747511" cy="3087512"/>
          </a:xfrm>
          <a:prstGeom prst="rect">
            <a:avLst/>
          </a:prstGeom>
        </p:spPr>
        <p:txBody>
          <a:bodyPr wrap="square">
            <a:spAutoFit/>
          </a:bodyPr>
          <a:lstStyle/>
          <a:p>
            <a:pPr marL="320675" indent="-319088" algn="ctr">
              <a:lnSpc>
                <a:spcPct val="87000"/>
              </a:lnSpc>
              <a:spcBef>
                <a:spcPts val="4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u="sng" dirty="0">
                <a:solidFill>
                  <a:srgbClr val="00B050"/>
                </a:solidFill>
              </a:rPr>
              <a:t>AVANTAGES SALARIAUX </a:t>
            </a:r>
          </a:p>
          <a:p>
            <a:pPr marL="320675" indent="-319088" algn="ctr">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Part des </a:t>
            </a:r>
            <a:r>
              <a:rPr lang="en-GB" sz="2000" b="1" dirty="0" err="1">
                <a:solidFill>
                  <a:schemeClr val="bg1">
                    <a:lumMod val="50000"/>
                  </a:schemeClr>
                </a:solidFill>
              </a:rPr>
              <a:t>ingénieurs</a:t>
            </a:r>
            <a:r>
              <a:rPr lang="en-GB" sz="2000" b="1" dirty="0">
                <a:solidFill>
                  <a:schemeClr val="bg1">
                    <a:lumMod val="50000"/>
                  </a:schemeClr>
                </a:solidFill>
              </a:rPr>
              <a:t> qui </a:t>
            </a:r>
            <a:r>
              <a:rPr lang="en-GB" sz="2000" b="1" dirty="0" err="1">
                <a:solidFill>
                  <a:schemeClr val="bg1">
                    <a:lumMod val="50000"/>
                  </a:schemeClr>
                </a:solidFill>
              </a:rPr>
              <a:t>bénéficient</a:t>
            </a:r>
            <a:r>
              <a:rPr lang="en-GB" sz="2000" b="1" dirty="0">
                <a:solidFill>
                  <a:schemeClr val="bg1">
                    <a:lumMod val="50000"/>
                  </a:schemeClr>
                </a:solidFill>
              </a:rPr>
              <a:t> de :</a:t>
            </a:r>
          </a:p>
          <a:p>
            <a:pPr marL="320675" indent="-319088" algn="ctr">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endParaRPr lang="en-GB" sz="800" b="1" dirty="0">
              <a:solidFill>
                <a:schemeClr val="bg1">
                  <a:lumMod val="50000"/>
                </a:schemeClr>
              </a:solidFill>
            </a:endParaRP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Primes                	    			   52 %  (59)           </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Participation                       	   48 %  (51)  </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a:t>
            </a:r>
            <a:r>
              <a:rPr lang="en-GB" sz="2000" b="1" dirty="0" err="1">
                <a:solidFill>
                  <a:schemeClr val="bg1">
                    <a:lumMod val="50000"/>
                  </a:schemeClr>
                </a:solidFill>
              </a:rPr>
              <a:t>Voiture</a:t>
            </a:r>
            <a:r>
              <a:rPr lang="en-GB" sz="2000" b="1" dirty="0">
                <a:solidFill>
                  <a:schemeClr val="bg1">
                    <a:lumMod val="50000"/>
                  </a:schemeClr>
                </a:solidFill>
              </a:rPr>
              <a:t>                                 	   33 %  (31)</a:t>
            </a:r>
            <a:endParaRPr lang="en-GB" sz="2000" b="1" dirty="0">
              <a:solidFill>
                <a:schemeClr val="bg1">
                  <a:lumMod val="50000"/>
                </a:schemeClr>
              </a:solidFill>
              <a:cs typeface="Arial" charset="0"/>
            </a:endParaRP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a:t>
            </a:r>
            <a:r>
              <a:rPr lang="en-GB" sz="2000" b="1" dirty="0" err="1">
                <a:solidFill>
                  <a:schemeClr val="bg1">
                    <a:lumMod val="50000"/>
                  </a:schemeClr>
                </a:solidFill>
              </a:rPr>
              <a:t>Autres</a:t>
            </a:r>
            <a:r>
              <a:rPr lang="en-GB" sz="2000" b="1" dirty="0">
                <a:solidFill>
                  <a:schemeClr val="bg1">
                    <a:lumMod val="50000"/>
                  </a:schemeClr>
                </a:solidFill>
              </a:rPr>
              <a:t> </a:t>
            </a:r>
            <a:r>
              <a:rPr lang="en-GB" sz="2000" b="1" dirty="0" err="1">
                <a:solidFill>
                  <a:schemeClr val="bg1">
                    <a:lumMod val="50000"/>
                  </a:schemeClr>
                </a:solidFill>
              </a:rPr>
              <a:t>avantages</a:t>
            </a:r>
            <a:r>
              <a:rPr lang="en-GB" sz="2000" b="1" dirty="0">
                <a:solidFill>
                  <a:schemeClr val="bg1">
                    <a:lumMod val="50000"/>
                  </a:schemeClr>
                </a:solidFill>
              </a:rPr>
              <a:t>               	   33 %  (35)  </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800" b="1" dirty="0"/>
              <a:t> </a:t>
            </a:r>
            <a:r>
              <a:rPr lang="en-GB" sz="800" b="1" strike="sngStrike" dirty="0"/>
              <a:t>   </a:t>
            </a:r>
            <a:r>
              <a:rPr lang="en-GB" sz="800" b="1" dirty="0"/>
              <a:t>   </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a:solidFill>
                  <a:srgbClr val="990000"/>
                </a:solidFill>
              </a:rPr>
              <a:t>Environ la </a:t>
            </a:r>
            <a:r>
              <a:rPr lang="en-GB" b="1" dirty="0" err="1">
                <a:solidFill>
                  <a:srgbClr val="990000"/>
                </a:solidFill>
              </a:rPr>
              <a:t>moitié</a:t>
            </a:r>
            <a:r>
              <a:rPr lang="en-GB" b="1" dirty="0">
                <a:solidFill>
                  <a:srgbClr val="990000"/>
                </a:solidFill>
              </a:rPr>
              <a:t> des </a:t>
            </a:r>
            <a:r>
              <a:rPr lang="en-GB" b="1" dirty="0" err="1">
                <a:solidFill>
                  <a:srgbClr val="990000"/>
                </a:solidFill>
              </a:rPr>
              <a:t>ingénieurs</a:t>
            </a:r>
            <a:r>
              <a:rPr lang="en-GB" b="1" dirty="0">
                <a:solidFill>
                  <a:srgbClr val="990000"/>
                </a:solidFill>
              </a:rPr>
              <a:t> </a:t>
            </a:r>
            <a:r>
              <a:rPr lang="en-GB" b="1" dirty="0" err="1">
                <a:solidFill>
                  <a:srgbClr val="990000"/>
                </a:solidFill>
              </a:rPr>
              <a:t>bénéficie</a:t>
            </a:r>
            <a:r>
              <a:rPr lang="en-GB" b="1" dirty="0">
                <a:solidFill>
                  <a:srgbClr val="990000"/>
                </a:solidFill>
              </a:rPr>
              <a:t> </a:t>
            </a:r>
            <a:r>
              <a:rPr lang="en-GB" b="1" dirty="0" err="1">
                <a:solidFill>
                  <a:srgbClr val="990000"/>
                </a:solidFill>
              </a:rPr>
              <a:t>d’avantages</a:t>
            </a:r>
            <a:r>
              <a:rPr lang="en-GB" b="1" dirty="0">
                <a:solidFill>
                  <a:srgbClr val="990000"/>
                </a:solidFill>
              </a:rPr>
              <a:t> sous </a:t>
            </a:r>
            <a:r>
              <a:rPr lang="en-GB" b="1" dirty="0" err="1">
                <a:solidFill>
                  <a:srgbClr val="990000"/>
                </a:solidFill>
              </a:rPr>
              <a:t>forme</a:t>
            </a:r>
            <a:r>
              <a:rPr lang="en-GB" b="1" dirty="0">
                <a:solidFill>
                  <a:srgbClr val="990000"/>
                </a:solidFill>
              </a:rPr>
              <a:t> </a:t>
            </a:r>
            <a:r>
              <a:rPr lang="en-GB" b="1" dirty="0" err="1">
                <a:solidFill>
                  <a:srgbClr val="990000"/>
                </a:solidFill>
              </a:rPr>
              <a:t>financière</a:t>
            </a:r>
            <a:r>
              <a:rPr lang="en-GB" b="1" dirty="0">
                <a:solidFill>
                  <a:srgbClr val="990000"/>
                </a:solidFill>
              </a:rPr>
              <a:t> </a:t>
            </a:r>
            <a:r>
              <a:rPr lang="en-GB" b="1" dirty="0" err="1">
                <a:solidFill>
                  <a:srgbClr val="990000"/>
                </a:solidFill>
              </a:rPr>
              <a:t>directe</a:t>
            </a:r>
            <a:r>
              <a:rPr lang="en-GB" b="1" dirty="0">
                <a:solidFill>
                  <a:srgbClr val="990000"/>
                </a:solidFill>
              </a:rPr>
              <a:t> et un tiers </a:t>
            </a:r>
            <a:r>
              <a:rPr lang="en-GB" b="1" dirty="0" err="1">
                <a:solidFill>
                  <a:srgbClr val="990000"/>
                </a:solidFill>
              </a:rPr>
              <a:t>en</a:t>
            </a:r>
            <a:r>
              <a:rPr lang="en-GB" b="1" dirty="0">
                <a:solidFill>
                  <a:srgbClr val="990000"/>
                </a:solidFill>
              </a:rPr>
              <a:t> nature.</a:t>
            </a:r>
            <a:endParaRPr lang="en-GB" sz="800" b="1" dirty="0">
              <a:solidFill>
                <a:srgbClr val="990000"/>
              </a:solidFill>
            </a:endParaRPr>
          </a:p>
          <a:p>
            <a:pPr marL="320675" indent="-319088" algn="ctr">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a:solidFill>
                  <a:srgbClr val="990000"/>
                </a:solidFill>
              </a:rPr>
              <a:t>La Participation </a:t>
            </a:r>
            <a:r>
              <a:rPr lang="en-GB" b="1" dirty="0" err="1">
                <a:solidFill>
                  <a:srgbClr val="990000"/>
                </a:solidFill>
              </a:rPr>
              <a:t>est</a:t>
            </a:r>
            <a:r>
              <a:rPr lang="en-GB" b="1" dirty="0">
                <a:solidFill>
                  <a:srgbClr val="990000"/>
                </a:solidFill>
              </a:rPr>
              <a:t> stable, les </a:t>
            </a:r>
            <a:r>
              <a:rPr lang="en-GB" b="1" dirty="0" err="1">
                <a:solidFill>
                  <a:srgbClr val="990000"/>
                </a:solidFill>
              </a:rPr>
              <a:t>autres</a:t>
            </a:r>
            <a:r>
              <a:rPr lang="en-GB" b="1" dirty="0">
                <a:solidFill>
                  <a:srgbClr val="990000"/>
                </a:solidFill>
              </a:rPr>
              <a:t> </a:t>
            </a:r>
            <a:r>
              <a:rPr lang="en-GB" b="1" dirty="0" err="1">
                <a:solidFill>
                  <a:srgbClr val="990000"/>
                </a:solidFill>
              </a:rPr>
              <a:t>avantages</a:t>
            </a:r>
            <a:r>
              <a:rPr lang="en-GB" b="1" dirty="0">
                <a:solidFill>
                  <a:srgbClr val="990000"/>
                </a:solidFill>
              </a:rPr>
              <a:t> </a:t>
            </a:r>
            <a:r>
              <a:rPr lang="en-GB" b="1" dirty="0" err="1">
                <a:solidFill>
                  <a:srgbClr val="990000"/>
                </a:solidFill>
              </a:rPr>
              <a:t>salariaux</a:t>
            </a:r>
            <a:r>
              <a:rPr lang="en-GB" b="1" dirty="0">
                <a:solidFill>
                  <a:srgbClr val="990000"/>
                </a:solidFill>
              </a:rPr>
              <a:t> </a:t>
            </a:r>
            <a:r>
              <a:rPr lang="en-GB" b="1" dirty="0" err="1">
                <a:solidFill>
                  <a:srgbClr val="990000"/>
                </a:solidFill>
              </a:rPr>
              <a:t>aussi</a:t>
            </a:r>
            <a:r>
              <a:rPr lang="en-GB" b="1" i="1" dirty="0">
                <a:solidFill>
                  <a:srgbClr val="990000"/>
                </a:solidFill>
              </a:rPr>
              <a:t>.</a:t>
            </a:r>
            <a:endParaRPr lang="fr-FR" dirty="0"/>
          </a:p>
        </p:txBody>
      </p:sp>
      <p:sp>
        <p:nvSpPr>
          <p:cNvPr id="5" name="Rectangle 4">
            <a:extLst>
              <a:ext uri="{FF2B5EF4-FFF2-40B4-BE49-F238E27FC236}">
                <a16:creationId xmlns:a16="http://schemas.microsoft.com/office/drawing/2014/main" id="{F5A9860A-7340-44FF-83D0-A9122C72BE87}"/>
              </a:ext>
            </a:extLst>
          </p:cNvPr>
          <p:cNvSpPr/>
          <p:nvPr/>
        </p:nvSpPr>
        <p:spPr>
          <a:xfrm>
            <a:off x="755371" y="4127694"/>
            <a:ext cx="10747511" cy="2612382"/>
          </a:xfrm>
          <a:prstGeom prst="rect">
            <a:avLst/>
          </a:prstGeom>
        </p:spPr>
        <p:txBody>
          <a:bodyPr wrap="square">
            <a:spAutoFit/>
          </a:bodyPr>
          <a:lstStyle/>
          <a:p>
            <a:pPr marL="320675" indent="-319088" algn="ctr">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u="sng" dirty="0">
                <a:solidFill>
                  <a:srgbClr val="00B050"/>
                </a:solidFill>
              </a:rPr>
              <a:t>MAJORATION DE REMUNERATION</a:t>
            </a:r>
          </a:p>
          <a:p>
            <a:pPr marL="320675" indent="-319088" algn="ctr">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pour ¾ des </a:t>
            </a:r>
            <a:r>
              <a:rPr lang="en-GB" sz="2000" b="1" dirty="0" err="1">
                <a:solidFill>
                  <a:schemeClr val="bg1">
                    <a:lumMod val="50000"/>
                  </a:schemeClr>
                </a:solidFill>
              </a:rPr>
              <a:t>enquêtés</a:t>
            </a:r>
            <a:r>
              <a:rPr lang="en-GB" sz="2000" b="1" dirty="0">
                <a:solidFill>
                  <a:schemeClr val="bg1">
                    <a:lumMod val="50000"/>
                  </a:schemeClr>
                </a:solidFill>
              </a:rPr>
              <a:t> (625 </a:t>
            </a:r>
            <a:r>
              <a:rPr lang="en-GB" sz="2000" b="1" dirty="0" err="1">
                <a:solidFill>
                  <a:schemeClr val="bg1">
                    <a:lumMod val="50000"/>
                  </a:schemeClr>
                </a:solidFill>
              </a:rPr>
              <a:t>cas</a:t>
            </a:r>
            <a:r>
              <a:rPr lang="en-GB" sz="2000" b="1" dirty="0">
                <a:solidFill>
                  <a:schemeClr val="bg1">
                    <a:lumMod val="50000"/>
                  </a:schemeClr>
                </a:solidFill>
              </a:rPr>
              <a:t>/859)</a:t>
            </a:r>
            <a:r>
              <a:rPr lang="en-GB" sz="2000" b="1" dirty="0">
                <a:solidFill>
                  <a:srgbClr val="C00000"/>
                </a:solidFill>
              </a:rPr>
              <a:t> </a:t>
            </a:r>
          </a:p>
          <a:p>
            <a:pPr marL="320675" indent="-319088" algn="ctr">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endParaRPr lang="en-GB" sz="800" b="1" dirty="0"/>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t> 							</a:t>
            </a:r>
            <a:r>
              <a:rPr lang="en-GB" sz="2000" b="1" dirty="0" err="1">
                <a:solidFill>
                  <a:schemeClr val="bg1">
                    <a:lumMod val="50000"/>
                  </a:schemeClr>
                </a:solidFill>
              </a:rPr>
              <a:t>Moins</a:t>
            </a:r>
            <a:r>
              <a:rPr lang="en-GB" sz="2000" b="1" dirty="0">
                <a:solidFill>
                  <a:schemeClr val="bg1">
                    <a:lumMod val="50000"/>
                  </a:schemeClr>
                </a:solidFill>
              </a:rPr>
              <a:t> de 10 K euros              	66 %  (70)             </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11 à 20 K euros                       	22 %  (20) </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21 à 30 K euros                         	  6 %  </a:t>
            </a:r>
            <a:r>
              <a:rPr lang="fr-FR" sz="2000" b="1" dirty="0">
                <a:solidFill>
                  <a:schemeClr val="bg1">
                    <a:lumMod val="50000"/>
                  </a:schemeClr>
                </a:solidFill>
                <a:cs typeface="Arial" charset="0"/>
              </a:rPr>
              <a:t>(2)</a:t>
            </a:r>
            <a:endParaRPr lang="en-GB" sz="2000" b="1" dirty="0">
              <a:solidFill>
                <a:schemeClr val="bg1">
                  <a:lumMod val="50000"/>
                </a:schemeClr>
              </a:solidFill>
              <a:cs typeface="Arial" charset="0"/>
            </a:endParaRP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31 et + K euros                    	  4 %  (5) </a:t>
            </a:r>
          </a:p>
          <a:p>
            <a:pPr marL="320675" indent="-319088" algn="ctr">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i="1" dirty="0">
                <a:solidFill>
                  <a:srgbClr val="990000"/>
                </a:solidFill>
              </a:rPr>
              <a:t>Des </a:t>
            </a:r>
            <a:r>
              <a:rPr lang="en-GB" b="1" i="1" dirty="0" err="1">
                <a:solidFill>
                  <a:srgbClr val="990000"/>
                </a:solidFill>
              </a:rPr>
              <a:t>avantages</a:t>
            </a:r>
            <a:r>
              <a:rPr lang="en-GB" b="1" i="1" dirty="0">
                <a:solidFill>
                  <a:srgbClr val="990000"/>
                </a:solidFill>
              </a:rPr>
              <a:t>  financiers &gt; 10 000 € par an pour 33% des </a:t>
            </a:r>
            <a:r>
              <a:rPr lang="en-GB" b="1" i="1" dirty="0" err="1">
                <a:solidFill>
                  <a:srgbClr val="990000"/>
                </a:solidFill>
              </a:rPr>
              <a:t>ingénieurs</a:t>
            </a:r>
            <a:r>
              <a:rPr lang="en-GB" b="1" i="1" dirty="0">
                <a:solidFill>
                  <a:srgbClr val="990000"/>
                </a:solidFill>
              </a:rPr>
              <a:t> </a:t>
            </a:r>
            <a:r>
              <a:rPr lang="en-GB" b="1" i="1" dirty="0" err="1">
                <a:solidFill>
                  <a:srgbClr val="990000"/>
                </a:solidFill>
              </a:rPr>
              <a:t>Agri</a:t>
            </a:r>
            <a:r>
              <a:rPr lang="en-GB" b="1" i="1" dirty="0">
                <a:solidFill>
                  <a:srgbClr val="990000"/>
                </a:solidFill>
              </a:rPr>
              <a:t> </a:t>
            </a:r>
            <a:r>
              <a:rPr lang="en-GB" b="1" i="1" dirty="0" err="1">
                <a:solidFill>
                  <a:srgbClr val="990000"/>
                </a:solidFill>
              </a:rPr>
              <a:t>en</a:t>
            </a:r>
            <a:r>
              <a:rPr lang="en-GB" b="1" i="1" dirty="0">
                <a:solidFill>
                  <a:srgbClr val="990000"/>
                </a:solidFill>
              </a:rPr>
              <a:t> </a:t>
            </a:r>
            <a:r>
              <a:rPr lang="en-GB" b="1" i="1" dirty="0" err="1">
                <a:solidFill>
                  <a:srgbClr val="990000"/>
                </a:solidFill>
              </a:rPr>
              <a:t>activité</a:t>
            </a:r>
            <a:r>
              <a:rPr lang="en-GB" b="1" i="1" dirty="0">
                <a:solidFill>
                  <a:srgbClr val="990000"/>
                </a:solidFill>
              </a:rPr>
              <a:t>.</a:t>
            </a:r>
            <a:endParaRPr lang="fr-FR" dirty="0"/>
          </a:p>
        </p:txBody>
      </p:sp>
      <p:sp>
        <p:nvSpPr>
          <p:cNvPr id="6" name="Espace réservé du numéro de diapositive 5">
            <a:extLst>
              <a:ext uri="{FF2B5EF4-FFF2-40B4-BE49-F238E27FC236}">
                <a16:creationId xmlns:a16="http://schemas.microsoft.com/office/drawing/2014/main" id="{B4DE700A-19FF-46FC-BD45-AC7CFD31F57A}"/>
              </a:ext>
            </a:extLst>
          </p:cNvPr>
          <p:cNvSpPr>
            <a:spLocks noGrp="1"/>
          </p:cNvSpPr>
          <p:nvPr>
            <p:ph type="sldNum" sz="quarter" idx="12"/>
          </p:nvPr>
        </p:nvSpPr>
        <p:spPr/>
        <p:txBody>
          <a:bodyPr/>
          <a:lstStyle/>
          <a:p>
            <a:fld id="{CA131623-9051-4793-8AE4-C028931CE291}" type="slidenum">
              <a:rPr lang="fr-FR" smtClean="0"/>
              <a:t>18</a:t>
            </a:fld>
            <a:endParaRPr lang="fr-FR"/>
          </a:p>
        </p:txBody>
      </p:sp>
      <p:pic>
        <p:nvPicPr>
          <p:cNvPr id="7" name="Picture 2" descr="Dollar, Transport, Inflation, Argent, Forex, Déflation">
            <a:extLst>
              <a:ext uri="{FF2B5EF4-FFF2-40B4-BE49-F238E27FC236}">
                <a16:creationId xmlns:a16="http://schemas.microsoft.com/office/drawing/2014/main" id="{2FA4ACAE-9F40-44DA-9D38-8F8F146DD2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019" y="1322772"/>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Bitcoin, Mining, Crypto-Monnaie, Crypto">
            <a:extLst>
              <a:ext uri="{FF2B5EF4-FFF2-40B4-BE49-F238E27FC236}">
                <a16:creationId xmlns:a16="http://schemas.microsoft.com/office/drawing/2014/main" id="{B560750D-C5F5-4F5F-A8AB-364614BCC1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019" y="4802692"/>
            <a:ext cx="144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645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02665F-6870-481B-8B51-28A061E96564}"/>
              </a:ext>
            </a:extLst>
          </p:cNvPr>
          <p:cNvSpPr/>
          <p:nvPr/>
        </p:nvSpPr>
        <p:spPr>
          <a:xfrm>
            <a:off x="2610674" y="170558"/>
            <a:ext cx="7036905" cy="442044"/>
          </a:xfrm>
          <a:prstGeom prst="rect">
            <a:avLst/>
          </a:prstGeom>
        </p:spPr>
        <p:txBody>
          <a:bodyPr wrap="square">
            <a:spAutoFit/>
          </a:bodyPr>
          <a:lstStyle/>
          <a:p>
            <a:pPr algn="ctr">
              <a:lnSpc>
                <a:spcPct val="139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u="sng" dirty="0">
                <a:solidFill>
                  <a:schemeClr val="accent1">
                    <a:lumMod val="75000"/>
                  </a:schemeClr>
                </a:solidFill>
                <a:latin typeface="Calibri" pitchFamily="34" charset="0"/>
              </a:rPr>
              <a:t>OBSERVATOIRE DE L’EMPLOI 2017 ENQUÊTE REALISÉE PAR INGENIA</a:t>
            </a:r>
            <a:endParaRPr lang="fr-FR" b="1" u="sng" dirty="0">
              <a:solidFill>
                <a:schemeClr val="accent1">
                  <a:lumMod val="75000"/>
                </a:schemeClr>
              </a:solidFill>
              <a:latin typeface="Calibri" pitchFamily="34" charset="0"/>
            </a:endParaRPr>
          </a:p>
        </p:txBody>
      </p:sp>
      <p:pic>
        <p:nvPicPr>
          <p:cNvPr id="3" name="Image 2">
            <a:extLst>
              <a:ext uri="{FF2B5EF4-FFF2-40B4-BE49-F238E27FC236}">
                <a16:creationId xmlns:a16="http://schemas.microsoft.com/office/drawing/2014/main" id="{83CBBB8C-8F10-4318-8ADE-B50FD6031474}"/>
              </a:ext>
            </a:extLst>
          </p:cNvPr>
          <p:cNvPicPr/>
          <p:nvPr/>
        </p:nvPicPr>
        <p:blipFill>
          <a:blip r:embed="rId2" cstate="print"/>
          <a:srcRect/>
          <a:stretch>
            <a:fillRect/>
          </a:stretch>
        </p:blipFill>
        <p:spPr bwMode="auto">
          <a:xfrm>
            <a:off x="583879" y="171683"/>
            <a:ext cx="1322070" cy="476250"/>
          </a:xfrm>
          <a:prstGeom prst="rect">
            <a:avLst/>
          </a:prstGeom>
          <a:noFill/>
          <a:ln w="9525">
            <a:noFill/>
            <a:miter lim="800000"/>
            <a:headEnd/>
            <a:tailEnd/>
          </a:ln>
        </p:spPr>
      </p:pic>
      <p:sp>
        <p:nvSpPr>
          <p:cNvPr id="4" name="Rectangle 3">
            <a:extLst>
              <a:ext uri="{FF2B5EF4-FFF2-40B4-BE49-F238E27FC236}">
                <a16:creationId xmlns:a16="http://schemas.microsoft.com/office/drawing/2014/main" id="{7F01B1A0-0A20-4DE5-89A3-2089CF249450}"/>
              </a:ext>
            </a:extLst>
          </p:cNvPr>
          <p:cNvSpPr/>
          <p:nvPr/>
        </p:nvSpPr>
        <p:spPr>
          <a:xfrm>
            <a:off x="550752" y="1221821"/>
            <a:ext cx="11090496" cy="3807966"/>
          </a:xfrm>
          <a:prstGeom prst="rect">
            <a:avLst/>
          </a:prstGeom>
        </p:spPr>
        <p:txBody>
          <a:bodyPr wrap="square">
            <a:spAutoFit/>
          </a:bodyPr>
          <a:lstStyle/>
          <a:p>
            <a:pPr marL="320675" indent="-319088" algn="ctr">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u="sng" dirty="0">
                <a:solidFill>
                  <a:srgbClr val="00B050"/>
                </a:solidFill>
              </a:rPr>
              <a:t>ANCIENNETE DANS L’ENTREPRISE</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endParaRPr lang="en-GB" sz="2000" b="1" dirty="0"/>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t>								</a:t>
            </a:r>
            <a:r>
              <a:rPr lang="en-GB" sz="2000" b="1" dirty="0">
                <a:solidFill>
                  <a:schemeClr val="bg1">
                    <a:lumMod val="50000"/>
                  </a:schemeClr>
                </a:solidFill>
              </a:rPr>
              <a:t>1 à 3 </a:t>
            </a:r>
            <a:r>
              <a:rPr lang="en-GB" sz="2000" b="1" dirty="0" err="1">
                <a:solidFill>
                  <a:schemeClr val="bg1">
                    <a:lumMod val="50000"/>
                  </a:schemeClr>
                </a:solidFill>
              </a:rPr>
              <a:t>ans</a:t>
            </a:r>
            <a:r>
              <a:rPr lang="en-GB" sz="2000" b="1" dirty="0">
                <a:solidFill>
                  <a:schemeClr val="bg1">
                    <a:lumMod val="50000"/>
                  </a:schemeClr>
                </a:solidFill>
              </a:rPr>
              <a:t>                	   		40 % (36)            </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4 à 6 </a:t>
            </a:r>
            <a:r>
              <a:rPr lang="en-GB" sz="2000" b="1" dirty="0" err="1">
                <a:solidFill>
                  <a:schemeClr val="bg1">
                    <a:lumMod val="50000"/>
                  </a:schemeClr>
                </a:solidFill>
              </a:rPr>
              <a:t>ans</a:t>
            </a:r>
            <a:r>
              <a:rPr lang="en-GB" sz="2000" b="1" dirty="0">
                <a:solidFill>
                  <a:schemeClr val="bg1">
                    <a:lumMod val="50000"/>
                  </a:schemeClr>
                </a:solidFill>
              </a:rPr>
              <a:t>                      			18 % (21)</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7 à 9 </a:t>
            </a:r>
            <a:r>
              <a:rPr lang="en-GB" sz="2000" b="1" dirty="0" err="1">
                <a:solidFill>
                  <a:schemeClr val="bg1">
                    <a:lumMod val="50000"/>
                  </a:schemeClr>
                </a:solidFill>
              </a:rPr>
              <a:t>ans</a:t>
            </a:r>
            <a:r>
              <a:rPr lang="en-GB" sz="2000" b="1" dirty="0">
                <a:solidFill>
                  <a:schemeClr val="bg1">
                    <a:lumMod val="50000"/>
                  </a:schemeClr>
                </a:solidFill>
              </a:rPr>
              <a:t>                      			12 % (15)              </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10 à 19 </a:t>
            </a:r>
            <a:r>
              <a:rPr lang="en-GB" sz="2000" b="1" dirty="0" err="1">
                <a:solidFill>
                  <a:schemeClr val="bg1">
                    <a:lumMod val="50000"/>
                  </a:schemeClr>
                </a:solidFill>
              </a:rPr>
              <a:t>ans</a:t>
            </a:r>
            <a:r>
              <a:rPr lang="en-GB" sz="2000" b="1" dirty="0">
                <a:solidFill>
                  <a:schemeClr val="bg1">
                    <a:lumMod val="50000"/>
                  </a:schemeClr>
                </a:solidFill>
              </a:rPr>
              <a:t>                  			18 % (18)</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20 à 29  				      		  6 %   (7)</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30 et + 					  	  3 %   (3)  </a:t>
            </a:r>
          </a:p>
          <a:p>
            <a:pPr marL="320675" indent="-319088" algn="ctr">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endParaRPr lang="en-GB" sz="2000" b="1" i="1" dirty="0">
              <a:solidFill>
                <a:srgbClr val="C00000"/>
              </a:solidFill>
            </a:endParaRPr>
          </a:p>
          <a:p>
            <a:pPr marL="320675" indent="-319088" algn="ctr">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i="1" dirty="0">
                <a:solidFill>
                  <a:srgbClr val="990000"/>
                </a:solidFill>
              </a:rPr>
              <a:t>40% des </a:t>
            </a:r>
            <a:r>
              <a:rPr lang="en-GB" sz="2000" b="1" i="1" dirty="0" err="1">
                <a:solidFill>
                  <a:srgbClr val="990000"/>
                </a:solidFill>
              </a:rPr>
              <a:t>ingénieurs</a:t>
            </a:r>
            <a:r>
              <a:rPr lang="en-GB" sz="2000" b="1" i="1" dirty="0">
                <a:solidFill>
                  <a:srgbClr val="990000"/>
                </a:solidFill>
              </a:rPr>
              <a:t> </a:t>
            </a:r>
            <a:r>
              <a:rPr lang="en-GB" sz="2000" b="1" i="1" dirty="0" err="1">
                <a:solidFill>
                  <a:srgbClr val="990000"/>
                </a:solidFill>
              </a:rPr>
              <a:t>ont</a:t>
            </a:r>
            <a:r>
              <a:rPr lang="en-GB" sz="2000" b="1" i="1" dirty="0">
                <a:solidFill>
                  <a:srgbClr val="990000"/>
                </a:solidFill>
              </a:rPr>
              <a:t> </a:t>
            </a:r>
            <a:r>
              <a:rPr lang="en-GB" sz="2000" b="1" i="1" dirty="0" err="1">
                <a:solidFill>
                  <a:srgbClr val="990000"/>
                </a:solidFill>
              </a:rPr>
              <a:t>moins</a:t>
            </a:r>
            <a:r>
              <a:rPr lang="en-GB" sz="2000" b="1" i="1" dirty="0">
                <a:solidFill>
                  <a:srgbClr val="990000"/>
                </a:solidFill>
              </a:rPr>
              <a:t> de 3 </a:t>
            </a:r>
            <a:r>
              <a:rPr lang="en-GB" sz="2000" b="1" i="1" dirty="0" err="1">
                <a:solidFill>
                  <a:srgbClr val="990000"/>
                </a:solidFill>
              </a:rPr>
              <a:t>ans</a:t>
            </a:r>
            <a:r>
              <a:rPr lang="en-GB" sz="2000" b="1" i="1" dirty="0">
                <a:solidFill>
                  <a:srgbClr val="990000"/>
                </a:solidFill>
              </a:rPr>
              <a:t> </a:t>
            </a:r>
            <a:r>
              <a:rPr lang="en-GB" sz="2000" b="1" i="1" dirty="0" err="1">
                <a:solidFill>
                  <a:srgbClr val="990000"/>
                </a:solidFill>
              </a:rPr>
              <a:t>d'ancienneté</a:t>
            </a:r>
            <a:r>
              <a:rPr lang="en-GB" sz="2000" b="1" i="1" dirty="0">
                <a:solidFill>
                  <a:srgbClr val="990000"/>
                </a:solidFill>
              </a:rPr>
              <a:t> </a:t>
            </a:r>
            <a:r>
              <a:rPr lang="en-GB" sz="2000" b="1" i="1" dirty="0" err="1">
                <a:solidFill>
                  <a:srgbClr val="990000"/>
                </a:solidFill>
              </a:rPr>
              <a:t>dans</a:t>
            </a:r>
            <a:r>
              <a:rPr lang="en-GB" sz="2000" b="1" i="1" dirty="0">
                <a:solidFill>
                  <a:srgbClr val="990000"/>
                </a:solidFill>
              </a:rPr>
              <a:t> </a:t>
            </a:r>
            <a:r>
              <a:rPr lang="en-GB" sz="2000" b="1" i="1" dirty="0" err="1">
                <a:solidFill>
                  <a:srgbClr val="990000"/>
                </a:solidFill>
              </a:rPr>
              <a:t>l'entreprise</a:t>
            </a:r>
            <a:r>
              <a:rPr lang="en-GB" sz="2000" b="1" dirty="0">
                <a:solidFill>
                  <a:srgbClr val="990000"/>
                </a:solidFill>
              </a:rPr>
              <a:t>. </a:t>
            </a:r>
          </a:p>
          <a:p>
            <a:pPr marL="320675" indent="-319088" algn="ctr">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rgbClr val="990000"/>
                </a:solidFill>
              </a:rPr>
              <a:t>Se rappeler que 60% des </a:t>
            </a:r>
            <a:r>
              <a:rPr lang="en-GB" sz="2000" b="1" dirty="0" err="1">
                <a:solidFill>
                  <a:srgbClr val="990000"/>
                </a:solidFill>
              </a:rPr>
              <a:t>répondants</a:t>
            </a:r>
            <a:r>
              <a:rPr lang="en-GB" sz="2000" b="1" dirty="0">
                <a:solidFill>
                  <a:srgbClr val="990000"/>
                </a:solidFill>
              </a:rPr>
              <a:t> </a:t>
            </a:r>
            <a:r>
              <a:rPr lang="en-GB" sz="2000" b="1" dirty="0" err="1">
                <a:solidFill>
                  <a:srgbClr val="990000"/>
                </a:solidFill>
              </a:rPr>
              <a:t>ont</a:t>
            </a:r>
            <a:r>
              <a:rPr lang="en-GB" sz="2000" b="1" dirty="0">
                <a:solidFill>
                  <a:srgbClr val="990000"/>
                </a:solidFill>
              </a:rPr>
              <a:t> – de 40 ans. </a:t>
            </a:r>
          </a:p>
        </p:txBody>
      </p:sp>
      <p:sp>
        <p:nvSpPr>
          <p:cNvPr id="5" name="Espace réservé du numéro de diapositive 4">
            <a:extLst>
              <a:ext uri="{FF2B5EF4-FFF2-40B4-BE49-F238E27FC236}">
                <a16:creationId xmlns:a16="http://schemas.microsoft.com/office/drawing/2014/main" id="{479B8E3F-CF05-4117-B8A7-B0ED3E8EF08E}"/>
              </a:ext>
            </a:extLst>
          </p:cNvPr>
          <p:cNvSpPr>
            <a:spLocks noGrp="1"/>
          </p:cNvSpPr>
          <p:nvPr>
            <p:ph type="sldNum" sz="quarter" idx="12"/>
          </p:nvPr>
        </p:nvSpPr>
        <p:spPr/>
        <p:txBody>
          <a:bodyPr/>
          <a:lstStyle/>
          <a:p>
            <a:fld id="{CA131623-9051-4793-8AE4-C028931CE291}" type="slidenum">
              <a:rPr lang="fr-FR" smtClean="0"/>
              <a:t>19</a:t>
            </a:fld>
            <a:endParaRPr lang="fr-FR"/>
          </a:p>
        </p:txBody>
      </p:sp>
      <p:pic>
        <p:nvPicPr>
          <p:cNvPr id="6" name="Picture 2" descr="Les Mâles, Modèle 3D, Isolé, 3D, Modèle">
            <a:extLst>
              <a:ext uri="{FF2B5EF4-FFF2-40B4-BE49-F238E27FC236}">
                <a16:creationId xmlns:a16="http://schemas.microsoft.com/office/drawing/2014/main" id="{4DCD97D7-7542-4C6B-BA16-599C984BC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2200" y="2175432"/>
            <a:ext cx="144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312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31AD43-E505-473F-9E28-1EE7D07AAB04}"/>
              </a:ext>
            </a:extLst>
          </p:cNvPr>
          <p:cNvSpPr/>
          <p:nvPr/>
        </p:nvSpPr>
        <p:spPr>
          <a:xfrm>
            <a:off x="2370530" y="223695"/>
            <a:ext cx="7487478" cy="442044"/>
          </a:xfrm>
          <a:prstGeom prst="rect">
            <a:avLst/>
          </a:prstGeom>
        </p:spPr>
        <p:txBody>
          <a:bodyPr wrap="square">
            <a:spAutoFit/>
          </a:bodyPr>
          <a:lstStyle/>
          <a:p>
            <a:pPr algn="ctr">
              <a:lnSpc>
                <a:spcPct val="139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u="sng" dirty="0">
                <a:solidFill>
                  <a:schemeClr val="accent1">
                    <a:lumMod val="75000"/>
                  </a:schemeClr>
                </a:solidFill>
                <a:latin typeface="Calibri" pitchFamily="34" charset="0"/>
              </a:rPr>
              <a:t>OBSERVATOIRE DE L’EMPLOI 2017 ENQUÊTE REALISÉE PAR INGENIA</a:t>
            </a:r>
            <a:endParaRPr lang="fr-FR" b="1" u="sng" dirty="0">
              <a:solidFill>
                <a:schemeClr val="accent1">
                  <a:lumMod val="75000"/>
                </a:schemeClr>
              </a:solidFill>
              <a:latin typeface="Calibri" pitchFamily="34" charset="0"/>
            </a:endParaRPr>
          </a:p>
        </p:txBody>
      </p:sp>
      <p:pic>
        <p:nvPicPr>
          <p:cNvPr id="4" name="Image 3">
            <a:extLst>
              <a:ext uri="{FF2B5EF4-FFF2-40B4-BE49-F238E27FC236}">
                <a16:creationId xmlns:a16="http://schemas.microsoft.com/office/drawing/2014/main" id="{A7D27B51-4A55-4898-8B3C-41A4EF3FB9F5}"/>
              </a:ext>
            </a:extLst>
          </p:cNvPr>
          <p:cNvPicPr/>
          <p:nvPr/>
        </p:nvPicPr>
        <p:blipFill>
          <a:blip r:embed="rId2" cstate="print"/>
          <a:srcRect/>
          <a:stretch>
            <a:fillRect/>
          </a:stretch>
        </p:blipFill>
        <p:spPr bwMode="auto">
          <a:xfrm>
            <a:off x="522783" y="223695"/>
            <a:ext cx="1322070" cy="476250"/>
          </a:xfrm>
          <a:prstGeom prst="rect">
            <a:avLst/>
          </a:prstGeom>
          <a:noFill/>
          <a:ln w="9525">
            <a:noFill/>
            <a:miter lim="800000"/>
            <a:headEnd/>
            <a:tailEnd/>
          </a:ln>
        </p:spPr>
      </p:pic>
      <p:sp>
        <p:nvSpPr>
          <p:cNvPr id="5" name="Espace réservé du numéro de diapositive 4">
            <a:extLst>
              <a:ext uri="{FF2B5EF4-FFF2-40B4-BE49-F238E27FC236}">
                <a16:creationId xmlns:a16="http://schemas.microsoft.com/office/drawing/2014/main" id="{5FC14EDE-BEF6-456E-8E1D-6780662517E0}"/>
              </a:ext>
            </a:extLst>
          </p:cNvPr>
          <p:cNvSpPr>
            <a:spLocks noGrp="1"/>
          </p:cNvSpPr>
          <p:nvPr>
            <p:ph type="sldNum" sz="quarter" idx="12"/>
          </p:nvPr>
        </p:nvSpPr>
        <p:spPr/>
        <p:txBody>
          <a:bodyPr/>
          <a:lstStyle/>
          <a:p>
            <a:fld id="{CA131623-9051-4793-8AE4-C028931CE291}" type="slidenum">
              <a:rPr lang="fr-FR" smtClean="0"/>
              <a:t>2</a:t>
            </a:fld>
            <a:endParaRPr lang="fr-FR"/>
          </a:p>
        </p:txBody>
      </p:sp>
      <p:sp>
        <p:nvSpPr>
          <p:cNvPr id="6" name="Rectangle 5">
            <a:extLst>
              <a:ext uri="{FF2B5EF4-FFF2-40B4-BE49-F238E27FC236}">
                <a16:creationId xmlns:a16="http://schemas.microsoft.com/office/drawing/2014/main" id="{C32CDD00-2D68-4084-A72D-8C6AF4688A89}"/>
              </a:ext>
            </a:extLst>
          </p:cNvPr>
          <p:cNvSpPr/>
          <p:nvPr/>
        </p:nvSpPr>
        <p:spPr>
          <a:xfrm>
            <a:off x="328474" y="897507"/>
            <a:ext cx="11611991" cy="2071336"/>
          </a:xfrm>
          <a:prstGeom prst="rect">
            <a:avLst/>
          </a:prstGeom>
        </p:spPr>
        <p:txBody>
          <a:bodyPr wrap="square">
            <a:spAutoFit/>
          </a:bodyPr>
          <a:lstStyle/>
          <a:p>
            <a:pPr algn="ctr">
              <a:lnSpc>
                <a:spcPct val="139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000" b="1" dirty="0">
                <a:solidFill>
                  <a:schemeClr val="bg1">
                    <a:lumMod val="50000"/>
                  </a:schemeClr>
                </a:solidFill>
              </a:rPr>
              <a:t>Pour pouvoir vous présenter l’enquête, ont été contactés </a:t>
            </a:r>
            <a:r>
              <a:rPr lang="en-GB" sz="2000" b="1" dirty="0">
                <a:solidFill>
                  <a:schemeClr val="bg1">
                    <a:lumMod val="50000"/>
                  </a:schemeClr>
                </a:solidFill>
              </a:rPr>
              <a:t>les </a:t>
            </a:r>
            <a:r>
              <a:rPr lang="en-GB" sz="2000" b="1" dirty="0" err="1">
                <a:solidFill>
                  <a:schemeClr val="bg1">
                    <a:lumMod val="50000"/>
                  </a:schemeClr>
                </a:solidFill>
              </a:rPr>
              <a:t>Ingénieurs</a:t>
            </a:r>
            <a:r>
              <a:rPr lang="en-GB" sz="2000" b="1" dirty="0">
                <a:solidFill>
                  <a:schemeClr val="bg1">
                    <a:lumMod val="50000"/>
                  </a:schemeClr>
                </a:solidFill>
              </a:rPr>
              <a:t> </a:t>
            </a:r>
            <a:r>
              <a:rPr lang="en-GB" sz="2000" b="1" dirty="0" err="1">
                <a:solidFill>
                  <a:schemeClr val="bg1">
                    <a:lumMod val="50000"/>
                  </a:schemeClr>
                </a:solidFill>
              </a:rPr>
              <a:t>diplômés</a:t>
            </a:r>
            <a:r>
              <a:rPr lang="en-GB" sz="2000" b="1" dirty="0">
                <a:solidFill>
                  <a:schemeClr val="bg1">
                    <a:lumMod val="50000"/>
                  </a:schemeClr>
                </a:solidFill>
              </a:rPr>
              <a:t> </a:t>
            </a:r>
            <a:r>
              <a:rPr lang="en-GB" sz="2000" b="1" dirty="0" err="1">
                <a:solidFill>
                  <a:schemeClr val="bg1">
                    <a:lumMod val="50000"/>
                  </a:schemeClr>
                </a:solidFill>
              </a:rPr>
              <a:t>en</a:t>
            </a:r>
            <a:r>
              <a:rPr lang="en-GB" sz="2000" b="1" dirty="0">
                <a:solidFill>
                  <a:schemeClr val="bg1">
                    <a:lumMod val="50000"/>
                  </a:schemeClr>
                </a:solidFill>
              </a:rPr>
              <a:t> </a:t>
            </a:r>
          </a:p>
          <a:p>
            <a:pPr algn="ctr">
              <a:lnSpc>
                <a:spcPct val="139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dirty="0">
                <a:solidFill>
                  <a:schemeClr val="bg1">
                    <a:lumMod val="50000"/>
                  </a:schemeClr>
                </a:solidFill>
              </a:rPr>
              <a:t>2013 – 2008 – 2003 – 1997 – 1993  ...1978</a:t>
            </a:r>
          </a:p>
          <a:p>
            <a:pPr algn="ctr">
              <a:lnSpc>
                <a:spcPct val="139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dirty="0">
                <a:solidFill>
                  <a:schemeClr val="bg1">
                    <a:lumMod val="50000"/>
                  </a:schemeClr>
                </a:solidFill>
              </a:rPr>
              <a:t>Les promotions de 2008 et </a:t>
            </a:r>
            <a:r>
              <a:rPr lang="en-GB" sz="2000" b="1" dirty="0" err="1">
                <a:solidFill>
                  <a:schemeClr val="bg1">
                    <a:lumMod val="50000"/>
                  </a:schemeClr>
                </a:solidFill>
              </a:rPr>
              <a:t>précédentes</a:t>
            </a:r>
            <a:r>
              <a:rPr lang="en-GB" sz="2000" b="1" dirty="0">
                <a:solidFill>
                  <a:schemeClr val="bg1">
                    <a:lumMod val="50000"/>
                  </a:schemeClr>
                </a:solidFill>
              </a:rPr>
              <a:t> </a:t>
            </a:r>
            <a:r>
              <a:rPr lang="en-GB" sz="2000" b="1" dirty="0" err="1">
                <a:solidFill>
                  <a:schemeClr val="bg1">
                    <a:lumMod val="50000"/>
                  </a:schemeClr>
                </a:solidFill>
              </a:rPr>
              <a:t>ont</a:t>
            </a:r>
            <a:r>
              <a:rPr lang="en-GB" sz="2000" b="1" dirty="0">
                <a:solidFill>
                  <a:schemeClr val="bg1">
                    <a:lumMod val="50000"/>
                  </a:schemeClr>
                </a:solidFill>
              </a:rPr>
              <a:t> déjà </a:t>
            </a:r>
            <a:r>
              <a:rPr lang="en-GB" sz="2000" b="1" dirty="0" err="1">
                <a:solidFill>
                  <a:schemeClr val="bg1">
                    <a:lumMod val="50000"/>
                  </a:schemeClr>
                </a:solidFill>
              </a:rPr>
              <a:t>répondu</a:t>
            </a:r>
            <a:r>
              <a:rPr lang="en-GB" sz="2000" b="1" dirty="0">
                <a:solidFill>
                  <a:schemeClr val="bg1">
                    <a:lumMod val="50000"/>
                  </a:schemeClr>
                </a:solidFill>
              </a:rPr>
              <a:t> à </a:t>
            </a:r>
            <a:r>
              <a:rPr lang="en-GB" sz="2000" b="1" dirty="0" err="1">
                <a:solidFill>
                  <a:schemeClr val="bg1">
                    <a:lumMod val="50000"/>
                  </a:schemeClr>
                </a:solidFill>
              </a:rPr>
              <a:t>cette</a:t>
            </a:r>
            <a:r>
              <a:rPr lang="en-GB" sz="2000" b="1" dirty="0">
                <a:solidFill>
                  <a:schemeClr val="bg1">
                    <a:lumMod val="50000"/>
                  </a:schemeClr>
                </a:solidFill>
              </a:rPr>
              <a:t> </a:t>
            </a:r>
            <a:r>
              <a:rPr lang="en-GB" sz="2000" b="1" dirty="0" err="1">
                <a:solidFill>
                  <a:schemeClr val="bg1">
                    <a:lumMod val="50000"/>
                  </a:schemeClr>
                </a:solidFill>
              </a:rPr>
              <a:t>enquête</a:t>
            </a:r>
            <a:r>
              <a:rPr lang="en-GB" sz="2000" b="1" dirty="0">
                <a:solidFill>
                  <a:schemeClr val="bg1">
                    <a:lumMod val="50000"/>
                  </a:schemeClr>
                </a:solidFill>
              </a:rPr>
              <a:t> </a:t>
            </a:r>
            <a:r>
              <a:rPr lang="en-GB" sz="2000" b="1" dirty="0" err="1">
                <a:solidFill>
                  <a:schemeClr val="bg1">
                    <a:lumMod val="50000"/>
                  </a:schemeClr>
                </a:solidFill>
              </a:rPr>
              <a:t>il</a:t>
            </a:r>
            <a:r>
              <a:rPr lang="en-GB" sz="2000" b="1" dirty="0">
                <a:solidFill>
                  <a:schemeClr val="bg1">
                    <a:lumMod val="50000"/>
                  </a:schemeClr>
                </a:solidFill>
              </a:rPr>
              <a:t> y a 5 ans.</a:t>
            </a:r>
          </a:p>
          <a:p>
            <a:pPr algn="ctr">
              <a:lnSpc>
                <a:spcPct val="139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dirty="0">
                <a:solidFill>
                  <a:schemeClr val="bg1">
                    <a:lumMod val="50000"/>
                  </a:schemeClr>
                </a:solidFill>
              </a:rPr>
              <a:t>La base de </a:t>
            </a:r>
            <a:r>
              <a:rPr lang="en-GB" sz="2000" b="1" dirty="0" err="1">
                <a:solidFill>
                  <a:schemeClr val="bg1">
                    <a:lumMod val="50000"/>
                  </a:schemeClr>
                </a:solidFill>
              </a:rPr>
              <a:t>sondage</a:t>
            </a:r>
            <a:r>
              <a:rPr lang="en-GB" sz="2000" b="1" dirty="0">
                <a:solidFill>
                  <a:schemeClr val="bg1">
                    <a:lumMod val="50000"/>
                  </a:schemeClr>
                </a:solidFill>
              </a:rPr>
              <a:t> </a:t>
            </a:r>
            <a:r>
              <a:rPr lang="en-GB" sz="2000" b="1" dirty="0" err="1">
                <a:solidFill>
                  <a:schemeClr val="bg1">
                    <a:lumMod val="50000"/>
                  </a:schemeClr>
                </a:solidFill>
              </a:rPr>
              <a:t>est</a:t>
            </a:r>
            <a:r>
              <a:rPr lang="en-GB" sz="2000" b="1" dirty="0">
                <a:solidFill>
                  <a:schemeClr val="bg1">
                    <a:lumMod val="50000"/>
                  </a:schemeClr>
                </a:solidFill>
              </a:rPr>
              <a:t> </a:t>
            </a:r>
            <a:r>
              <a:rPr lang="en-GB" sz="2000" b="1" dirty="0" err="1">
                <a:solidFill>
                  <a:schemeClr val="bg1">
                    <a:lumMod val="50000"/>
                  </a:schemeClr>
                </a:solidFill>
              </a:rPr>
              <a:t>constituée</a:t>
            </a:r>
            <a:r>
              <a:rPr lang="en-GB" sz="2000" b="1" dirty="0">
                <a:solidFill>
                  <a:schemeClr val="bg1">
                    <a:lumMod val="50000"/>
                  </a:schemeClr>
                </a:solidFill>
              </a:rPr>
              <a:t> des </a:t>
            </a:r>
            <a:r>
              <a:rPr lang="en-GB" sz="2000" b="1" dirty="0" err="1">
                <a:solidFill>
                  <a:schemeClr val="bg1">
                    <a:lumMod val="50000"/>
                  </a:schemeClr>
                </a:solidFill>
              </a:rPr>
              <a:t>réponses</a:t>
            </a:r>
            <a:r>
              <a:rPr lang="en-GB" sz="2000" b="1" dirty="0">
                <a:solidFill>
                  <a:schemeClr val="bg1">
                    <a:lumMod val="50000"/>
                  </a:schemeClr>
                </a:solidFill>
              </a:rPr>
              <a:t> des </a:t>
            </a:r>
            <a:r>
              <a:rPr lang="en-GB" sz="2000" b="1" dirty="0" err="1">
                <a:solidFill>
                  <a:schemeClr val="bg1">
                    <a:lumMod val="50000"/>
                  </a:schemeClr>
                </a:solidFill>
              </a:rPr>
              <a:t>diplômés</a:t>
            </a:r>
            <a:r>
              <a:rPr lang="en-GB" sz="2000" b="1" dirty="0">
                <a:solidFill>
                  <a:schemeClr val="bg1">
                    <a:lumMod val="50000"/>
                  </a:schemeClr>
                </a:solidFill>
              </a:rPr>
              <a:t>. Il </a:t>
            </a:r>
            <a:r>
              <a:rPr lang="en-GB" sz="2000" b="1" dirty="0" err="1">
                <a:solidFill>
                  <a:schemeClr val="bg1">
                    <a:lumMod val="50000"/>
                  </a:schemeClr>
                </a:solidFill>
              </a:rPr>
              <a:t>s'agit</a:t>
            </a:r>
            <a:r>
              <a:rPr lang="en-GB" sz="2000" b="1" dirty="0">
                <a:solidFill>
                  <a:schemeClr val="bg1">
                    <a:lumMod val="50000"/>
                  </a:schemeClr>
                </a:solidFill>
              </a:rPr>
              <a:t> d'un </a:t>
            </a:r>
            <a:r>
              <a:rPr lang="en-GB" sz="2000" b="1" dirty="0" err="1">
                <a:solidFill>
                  <a:schemeClr val="bg1">
                    <a:lumMod val="50000"/>
                  </a:schemeClr>
                </a:solidFill>
              </a:rPr>
              <a:t>échantillon</a:t>
            </a:r>
            <a:r>
              <a:rPr lang="en-GB" sz="2000" b="1" dirty="0">
                <a:solidFill>
                  <a:schemeClr val="bg1">
                    <a:lumMod val="50000"/>
                  </a:schemeClr>
                </a:solidFill>
              </a:rPr>
              <a:t> </a:t>
            </a:r>
            <a:r>
              <a:rPr lang="en-GB" sz="2000" b="1" dirty="0" err="1">
                <a:solidFill>
                  <a:schemeClr val="bg1">
                    <a:lumMod val="50000"/>
                  </a:schemeClr>
                </a:solidFill>
              </a:rPr>
              <a:t>aléatoire</a:t>
            </a:r>
            <a:r>
              <a:rPr lang="en-GB" sz="2000" b="1" dirty="0">
                <a:solidFill>
                  <a:schemeClr val="bg1">
                    <a:lumMod val="50000"/>
                  </a:schemeClr>
                </a:solidFill>
              </a:rPr>
              <a:t>.</a:t>
            </a:r>
            <a:endParaRPr lang="en-GB" sz="2400" b="1" dirty="0">
              <a:solidFill>
                <a:schemeClr val="bg1">
                  <a:lumMod val="50000"/>
                </a:schemeClr>
              </a:solidFill>
            </a:endParaRPr>
          </a:p>
          <a:p>
            <a:pPr algn="ctr">
              <a:lnSpc>
                <a:spcPct val="87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dirty="0">
                <a:solidFill>
                  <a:srgbClr val="FF0000"/>
                </a:solidFill>
              </a:rPr>
              <a:t>	</a:t>
            </a:r>
            <a:endParaRPr lang="en-GB" sz="1400" b="1" dirty="0"/>
          </a:p>
        </p:txBody>
      </p:sp>
      <p:pic>
        <p:nvPicPr>
          <p:cNvPr id="7" name="Image 6">
            <a:extLst>
              <a:ext uri="{FF2B5EF4-FFF2-40B4-BE49-F238E27FC236}">
                <a16:creationId xmlns:a16="http://schemas.microsoft.com/office/drawing/2014/main" id="{5C629C14-78E0-4922-B300-0D6CA714703A}"/>
              </a:ext>
            </a:extLst>
          </p:cNvPr>
          <p:cNvPicPr>
            <a:picLocks noChangeAspect="1"/>
          </p:cNvPicPr>
          <p:nvPr/>
        </p:nvPicPr>
        <p:blipFill>
          <a:blip r:embed="rId3"/>
          <a:stretch>
            <a:fillRect/>
          </a:stretch>
        </p:blipFill>
        <p:spPr>
          <a:xfrm>
            <a:off x="2108446" y="5343594"/>
            <a:ext cx="8052046" cy="1195318"/>
          </a:xfrm>
          <a:prstGeom prst="rect">
            <a:avLst/>
          </a:prstGeom>
        </p:spPr>
      </p:pic>
      <p:sp>
        <p:nvSpPr>
          <p:cNvPr id="8" name="Rectangle 7">
            <a:extLst>
              <a:ext uri="{FF2B5EF4-FFF2-40B4-BE49-F238E27FC236}">
                <a16:creationId xmlns:a16="http://schemas.microsoft.com/office/drawing/2014/main" id="{2AFDA8C4-1AF0-4D56-ACEE-3B5C3D4953DC}"/>
              </a:ext>
            </a:extLst>
          </p:cNvPr>
          <p:cNvSpPr/>
          <p:nvPr/>
        </p:nvSpPr>
        <p:spPr>
          <a:xfrm>
            <a:off x="680491" y="3003020"/>
            <a:ext cx="10831017" cy="2596673"/>
          </a:xfrm>
          <a:prstGeom prst="rect">
            <a:avLst/>
          </a:prstGeom>
        </p:spPr>
        <p:txBody>
          <a:bodyPr wrap="square">
            <a:spAutoFit/>
          </a:bodyPr>
          <a:lstStyle/>
          <a:p>
            <a:pPr algn="just">
              <a:lnSpc>
                <a:spcPct val="139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dirty="0">
                <a:solidFill>
                  <a:schemeClr val="bg1">
                    <a:lumMod val="50000"/>
                  </a:schemeClr>
                </a:solidFill>
              </a:rPr>
              <a:t>Les </a:t>
            </a:r>
            <a:r>
              <a:rPr lang="en-GB" sz="2000" b="1" dirty="0" err="1">
                <a:solidFill>
                  <a:schemeClr val="bg1">
                    <a:lumMod val="50000"/>
                  </a:schemeClr>
                </a:solidFill>
              </a:rPr>
              <a:t>chiffres</a:t>
            </a:r>
            <a:r>
              <a:rPr lang="en-GB" sz="2000" b="1" dirty="0">
                <a:solidFill>
                  <a:schemeClr val="bg1">
                    <a:lumMod val="50000"/>
                  </a:schemeClr>
                </a:solidFill>
              </a:rPr>
              <a:t> figurant entre </a:t>
            </a:r>
            <a:r>
              <a:rPr lang="en-GB" sz="2000" b="1" dirty="0" err="1">
                <a:solidFill>
                  <a:schemeClr val="bg1">
                    <a:lumMod val="50000"/>
                  </a:schemeClr>
                </a:solidFill>
              </a:rPr>
              <a:t>parenthèses</a:t>
            </a:r>
            <a:r>
              <a:rPr lang="en-GB" sz="2000" b="1" dirty="0">
                <a:solidFill>
                  <a:schemeClr val="bg1">
                    <a:lumMod val="50000"/>
                  </a:schemeClr>
                </a:solidFill>
              </a:rPr>
              <a:t>  (x) </a:t>
            </a:r>
            <a:r>
              <a:rPr lang="en-GB" sz="2000" b="1" dirty="0" err="1">
                <a:solidFill>
                  <a:schemeClr val="bg1">
                    <a:lumMod val="50000"/>
                  </a:schemeClr>
                </a:solidFill>
              </a:rPr>
              <a:t>sont</a:t>
            </a:r>
            <a:r>
              <a:rPr lang="en-GB" sz="2000" b="1" dirty="0">
                <a:solidFill>
                  <a:schemeClr val="bg1">
                    <a:lumMod val="50000"/>
                  </a:schemeClr>
                </a:solidFill>
              </a:rPr>
              <a:t> un rappel des </a:t>
            </a:r>
            <a:r>
              <a:rPr lang="en-GB" sz="2000" b="1" dirty="0" err="1">
                <a:solidFill>
                  <a:schemeClr val="bg1">
                    <a:lumMod val="50000"/>
                  </a:schemeClr>
                </a:solidFill>
              </a:rPr>
              <a:t>résultats</a:t>
            </a:r>
            <a:r>
              <a:rPr lang="en-GB" sz="2000" b="1" dirty="0">
                <a:solidFill>
                  <a:schemeClr val="bg1">
                    <a:lumMod val="50000"/>
                  </a:schemeClr>
                </a:solidFill>
              </a:rPr>
              <a:t> de </a:t>
            </a:r>
            <a:r>
              <a:rPr lang="en-GB" sz="2000" b="1" dirty="0" err="1">
                <a:solidFill>
                  <a:schemeClr val="bg1">
                    <a:lumMod val="50000"/>
                  </a:schemeClr>
                </a:solidFill>
              </a:rPr>
              <a:t>l’enquête</a:t>
            </a:r>
            <a:r>
              <a:rPr lang="en-GB" sz="2000" b="1" dirty="0">
                <a:solidFill>
                  <a:schemeClr val="bg1">
                    <a:lumMod val="50000"/>
                  </a:schemeClr>
                </a:solidFill>
              </a:rPr>
              <a:t> </a:t>
            </a:r>
            <a:r>
              <a:rPr lang="en-GB" sz="2000" b="1" dirty="0" err="1">
                <a:solidFill>
                  <a:schemeClr val="bg1">
                    <a:lumMod val="50000"/>
                  </a:schemeClr>
                </a:solidFill>
              </a:rPr>
              <a:t>réalisée</a:t>
            </a:r>
            <a:r>
              <a:rPr lang="en-GB" sz="2000" b="1" dirty="0">
                <a:solidFill>
                  <a:schemeClr val="bg1">
                    <a:lumMod val="50000"/>
                  </a:schemeClr>
                </a:solidFill>
              </a:rPr>
              <a:t> </a:t>
            </a:r>
            <a:r>
              <a:rPr lang="en-GB" sz="2000" b="1" dirty="0" err="1">
                <a:solidFill>
                  <a:schemeClr val="bg1">
                    <a:lumMod val="50000"/>
                  </a:schemeClr>
                </a:solidFill>
              </a:rPr>
              <a:t>en</a:t>
            </a:r>
            <a:r>
              <a:rPr lang="en-GB" sz="2000" b="1" dirty="0">
                <a:solidFill>
                  <a:schemeClr val="bg1">
                    <a:lumMod val="50000"/>
                  </a:schemeClr>
                </a:solidFill>
              </a:rPr>
              <a:t> 2016.</a:t>
            </a:r>
          </a:p>
          <a:p>
            <a:pPr algn="ctr">
              <a:lnSpc>
                <a:spcPct val="139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dirty="0"/>
              <a:t>	</a:t>
            </a:r>
            <a:r>
              <a:rPr lang="en-GB" sz="2000" b="1" dirty="0">
                <a:solidFill>
                  <a:srgbClr val="990000"/>
                </a:solidFill>
              </a:rPr>
              <a:t>SE RAPPELER : 859 </a:t>
            </a:r>
            <a:r>
              <a:rPr lang="en-GB" sz="2000" b="1" dirty="0" err="1">
                <a:solidFill>
                  <a:srgbClr val="990000"/>
                </a:solidFill>
              </a:rPr>
              <a:t>réponses</a:t>
            </a:r>
            <a:r>
              <a:rPr lang="en-GB" sz="2000" b="1" dirty="0">
                <a:solidFill>
                  <a:srgbClr val="990000"/>
                </a:solidFill>
              </a:rPr>
              <a:t> </a:t>
            </a:r>
            <a:r>
              <a:rPr lang="en-GB" sz="2000" b="1" dirty="0" err="1">
                <a:solidFill>
                  <a:srgbClr val="990000"/>
                </a:solidFill>
              </a:rPr>
              <a:t>exploitables</a:t>
            </a:r>
            <a:r>
              <a:rPr lang="en-GB" sz="2000" b="1" dirty="0">
                <a:solidFill>
                  <a:srgbClr val="990000"/>
                </a:solidFill>
              </a:rPr>
              <a:t> </a:t>
            </a:r>
            <a:r>
              <a:rPr lang="en-GB" sz="2000" b="1" dirty="0" err="1">
                <a:solidFill>
                  <a:srgbClr val="990000"/>
                </a:solidFill>
              </a:rPr>
              <a:t>en</a:t>
            </a:r>
            <a:r>
              <a:rPr lang="en-GB" sz="2000" b="1" dirty="0">
                <a:solidFill>
                  <a:srgbClr val="990000"/>
                </a:solidFill>
              </a:rPr>
              <a:t> 2017 </a:t>
            </a:r>
            <a:r>
              <a:rPr lang="en-GB" sz="2000" b="1" dirty="0" err="1">
                <a:solidFill>
                  <a:srgbClr val="990000"/>
                </a:solidFill>
              </a:rPr>
              <a:t>contre</a:t>
            </a:r>
            <a:r>
              <a:rPr lang="en-GB" sz="2000" b="1" dirty="0">
                <a:solidFill>
                  <a:srgbClr val="990000"/>
                </a:solidFill>
              </a:rPr>
              <a:t> 983 </a:t>
            </a:r>
            <a:r>
              <a:rPr lang="en-GB" sz="2000" b="1" dirty="0" err="1">
                <a:solidFill>
                  <a:srgbClr val="990000"/>
                </a:solidFill>
              </a:rPr>
              <a:t>en</a:t>
            </a:r>
            <a:r>
              <a:rPr lang="en-GB" sz="2000" b="1" dirty="0">
                <a:solidFill>
                  <a:srgbClr val="990000"/>
                </a:solidFill>
              </a:rPr>
              <a:t> 2016</a:t>
            </a:r>
          </a:p>
          <a:p>
            <a:pPr algn="ctr">
              <a:lnSpc>
                <a:spcPct val="139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b="1" dirty="0">
              <a:solidFill>
                <a:srgbClr val="990000"/>
              </a:solidFill>
            </a:endParaRPr>
          </a:p>
          <a:p>
            <a:pPr algn="just">
              <a:lnSpc>
                <a:spcPct val="139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dirty="0">
                <a:solidFill>
                  <a:schemeClr val="bg1">
                    <a:lumMod val="50000"/>
                  </a:schemeClr>
                </a:solidFill>
              </a:rPr>
              <a:t>Le </a:t>
            </a:r>
            <a:r>
              <a:rPr lang="en-GB" sz="1400" b="1" dirty="0" err="1">
                <a:solidFill>
                  <a:schemeClr val="bg1">
                    <a:lumMod val="50000"/>
                  </a:schemeClr>
                </a:solidFill>
              </a:rPr>
              <a:t>traitement</a:t>
            </a:r>
            <a:r>
              <a:rPr lang="en-GB" sz="1400" b="1" dirty="0">
                <a:solidFill>
                  <a:schemeClr val="bg1">
                    <a:lumMod val="50000"/>
                  </a:schemeClr>
                </a:solidFill>
              </a:rPr>
              <a:t> </a:t>
            </a:r>
            <a:r>
              <a:rPr lang="en-GB" sz="1400" b="1" dirty="0" err="1">
                <a:solidFill>
                  <a:schemeClr val="bg1">
                    <a:lumMod val="50000"/>
                  </a:schemeClr>
                </a:solidFill>
              </a:rPr>
              <a:t>automatisé</a:t>
            </a:r>
            <a:r>
              <a:rPr lang="en-GB" sz="1400" b="1" dirty="0">
                <a:solidFill>
                  <a:schemeClr val="bg1">
                    <a:lumMod val="50000"/>
                  </a:schemeClr>
                </a:solidFill>
              </a:rPr>
              <a:t> des </a:t>
            </a:r>
            <a:r>
              <a:rPr lang="en-GB" sz="1400" b="1" dirty="0" err="1">
                <a:solidFill>
                  <a:schemeClr val="bg1">
                    <a:lumMod val="50000"/>
                  </a:schemeClr>
                </a:solidFill>
              </a:rPr>
              <a:t>données</a:t>
            </a:r>
            <a:r>
              <a:rPr lang="en-GB" sz="1400" b="1" dirty="0">
                <a:solidFill>
                  <a:schemeClr val="bg1">
                    <a:lumMod val="50000"/>
                  </a:schemeClr>
                </a:solidFill>
              </a:rPr>
              <a:t> </a:t>
            </a:r>
            <a:r>
              <a:rPr lang="en-GB" sz="1400" b="1" dirty="0" err="1">
                <a:solidFill>
                  <a:schemeClr val="bg1">
                    <a:lumMod val="50000"/>
                  </a:schemeClr>
                </a:solidFill>
              </a:rPr>
              <a:t>présente</a:t>
            </a:r>
            <a:r>
              <a:rPr lang="en-GB" sz="1400" b="1" dirty="0">
                <a:solidFill>
                  <a:schemeClr val="bg1">
                    <a:lumMod val="50000"/>
                  </a:schemeClr>
                </a:solidFill>
              </a:rPr>
              <a:t> des </a:t>
            </a:r>
            <a:r>
              <a:rPr lang="en-GB" sz="1400" b="1" dirty="0" err="1">
                <a:solidFill>
                  <a:schemeClr val="bg1">
                    <a:lumMod val="50000"/>
                  </a:schemeClr>
                </a:solidFill>
              </a:rPr>
              <a:t>résultats</a:t>
            </a:r>
            <a:r>
              <a:rPr lang="en-GB" sz="1400" b="1" dirty="0">
                <a:solidFill>
                  <a:schemeClr val="bg1">
                    <a:lumMod val="50000"/>
                  </a:schemeClr>
                </a:solidFill>
              </a:rPr>
              <a:t> </a:t>
            </a:r>
            <a:r>
              <a:rPr lang="en-GB" sz="1400" b="1" dirty="0" err="1">
                <a:solidFill>
                  <a:schemeClr val="bg1">
                    <a:lumMod val="50000"/>
                  </a:schemeClr>
                </a:solidFill>
              </a:rPr>
              <a:t>exprimés</a:t>
            </a:r>
            <a:r>
              <a:rPr lang="en-GB" sz="1400" b="1" dirty="0">
                <a:solidFill>
                  <a:schemeClr val="bg1">
                    <a:lumMod val="50000"/>
                  </a:schemeClr>
                </a:solidFill>
              </a:rPr>
              <a:t> </a:t>
            </a:r>
            <a:r>
              <a:rPr lang="en-GB" sz="1400" b="1" dirty="0" err="1">
                <a:solidFill>
                  <a:schemeClr val="bg1">
                    <a:lumMod val="50000"/>
                  </a:schemeClr>
                </a:solidFill>
              </a:rPr>
              <a:t>en</a:t>
            </a:r>
            <a:r>
              <a:rPr lang="en-GB" sz="1400" b="1" dirty="0">
                <a:solidFill>
                  <a:schemeClr val="bg1">
                    <a:lumMod val="50000"/>
                  </a:schemeClr>
                </a:solidFill>
              </a:rPr>
              <a:t> </a:t>
            </a:r>
            <a:r>
              <a:rPr lang="en-GB" sz="1400" b="1" dirty="0" err="1">
                <a:solidFill>
                  <a:schemeClr val="bg1">
                    <a:lumMod val="50000"/>
                  </a:schemeClr>
                </a:solidFill>
              </a:rPr>
              <a:t>pourcentage</a:t>
            </a:r>
            <a:r>
              <a:rPr lang="en-GB" sz="1400" b="1" dirty="0">
                <a:solidFill>
                  <a:schemeClr val="bg1">
                    <a:lumMod val="50000"/>
                  </a:schemeClr>
                </a:solidFill>
              </a:rPr>
              <a:t>. Des </a:t>
            </a:r>
            <a:r>
              <a:rPr lang="en-GB" sz="1400" b="1" dirty="0" err="1">
                <a:solidFill>
                  <a:schemeClr val="bg1">
                    <a:lumMod val="50000"/>
                  </a:schemeClr>
                </a:solidFill>
              </a:rPr>
              <a:t>ajustements</a:t>
            </a:r>
            <a:r>
              <a:rPr lang="en-GB" sz="1400" b="1" dirty="0">
                <a:solidFill>
                  <a:schemeClr val="bg1">
                    <a:lumMod val="50000"/>
                  </a:schemeClr>
                </a:solidFill>
              </a:rPr>
              <a:t> à 1 % </a:t>
            </a:r>
            <a:r>
              <a:rPr lang="en-GB" sz="1400" b="1" dirty="0" err="1">
                <a:solidFill>
                  <a:schemeClr val="bg1">
                    <a:lumMod val="50000"/>
                  </a:schemeClr>
                </a:solidFill>
              </a:rPr>
              <a:t>près</a:t>
            </a:r>
            <a:r>
              <a:rPr lang="en-GB" sz="1400" b="1" dirty="0">
                <a:solidFill>
                  <a:schemeClr val="bg1">
                    <a:lumMod val="50000"/>
                  </a:schemeClr>
                </a:solidFill>
              </a:rPr>
              <a:t> </a:t>
            </a:r>
            <a:r>
              <a:rPr lang="en-GB" sz="1400" b="1" dirty="0" err="1">
                <a:solidFill>
                  <a:schemeClr val="bg1">
                    <a:lumMod val="50000"/>
                  </a:schemeClr>
                </a:solidFill>
              </a:rPr>
              <a:t>ont</a:t>
            </a:r>
            <a:r>
              <a:rPr lang="en-GB" sz="1400" b="1" dirty="0">
                <a:solidFill>
                  <a:schemeClr val="bg1">
                    <a:lumMod val="50000"/>
                  </a:schemeClr>
                </a:solidFill>
              </a:rPr>
              <a:t> </a:t>
            </a:r>
            <a:r>
              <a:rPr lang="en-GB" sz="1400" b="1" dirty="0" err="1">
                <a:solidFill>
                  <a:schemeClr val="bg1">
                    <a:lumMod val="50000"/>
                  </a:schemeClr>
                </a:solidFill>
              </a:rPr>
              <a:t>été</a:t>
            </a:r>
            <a:r>
              <a:rPr lang="en-GB" sz="1400" b="1" dirty="0">
                <a:solidFill>
                  <a:schemeClr val="bg1">
                    <a:lumMod val="50000"/>
                  </a:schemeClr>
                </a:solidFill>
              </a:rPr>
              <a:t> </a:t>
            </a:r>
            <a:r>
              <a:rPr lang="en-GB" sz="1400" b="1" dirty="0" err="1">
                <a:solidFill>
                  <a:schemeClr val="bg1">
                    <a:lumMod val="50000"/>
                  </a:schemeClr>
                </a:solidFill>
              </a:rPr>
              <a:t>nécessaires</a:t>
            </a:r>
            <a:r>
              <a:rPr lang="en-GB" sz="1400" b="1" dirty="0">
                <a:solidFill>
                  <a:schemeClr val="bg1">
                    <a:lumMod val="50000"/>
                  </a:schemeClr>
                </a:solidFill>
              </a:rPr>
              <a:t> pour </a:t>
            </a:r>
            <a:r>
              <a:rPr lang="en-GB" sz="1400" b="1" dirty="0" err="1">
                <a:solidFill>
                  <a:schemeClr val="bg1">
                    <a:lumMod val="50000"/>
                  </a:schemeClr>
                </a:solidFill>
              </a:rPr>
              <a:t>obtenir</a:t>
            </a:r>
            <a:r>
              <a:rPr lang="en-GB" sz="1400" b="1" dirty="0">
                <a:solidFill>
                  <a:schemeClr val="bg1">
                    <a:lumMod val="50000"/>
                  </a:schemeClr>
                </a:solidFill>
              </a:rPr>
              <a:t> 100 %</a:t>
            </a:r>
          </a:p>
          <a:p>
            <a:pPr algn="just">
              <a:lnSpc>
                <a:spcPct val="11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dirty="0">
                <a:solidFill>
                  <a:schemeClr val="bg1">
                    <a:lumMod val="50000"/>
                  </a:schemeClr>
                </a:solidFill>
              </a:rPr>
              <a:t>Les </a:t>
            </a:r>
            <a:r>
              <a:rPr lang="en-GB" sz="1400" b="1" dirty="0" err="1">
                <a:solidFill>
                  <a:schemeClr val="bg1">
                    <a:lumMod val="50000"/>
                  </a:schemeClr>
                </a:solidFill>
              </a:rPr>
              <a:t>arrondis</a:t>
            </a:r>
            <a:r>
              <a:rPr lang="en-GB" sz="1400" b="1" dirty="0">
                <a:solidFill>
                  <a:schemeClr val="bg1">
                    <a:lumMod val="50000"/>
                  </a:schemeClr>
                </a:solidFill>
              </a:rPr>
              <a:t> </a:t>
            </a:r>
            <a:r>
              <a:rPr lang="en-GB" sz="1400" b="1" dirty="0" err="1">
                <a:solidFill>
                  <a:schemeClr val="bg1">
                    <a:lumMod val="50000"/>
                  </a:schemeClr>
                </a:solidFill>
              </a:rPr>
              <a:t>ont</a:t>
            </a:r>
            <a:r>
              <a:rPr lang="en-GB" sz="1400" b="1" dirty="0">
                <a:solidFill>
                  <a:schemeClr val="bg1">
                    <a:lumMod val="50000"/>
                  </a:schemeClr>
                </a:solidFill>
              </a:rPr>
              <a:t> </a:t>
            </a:r>
            <a:r>
              <a:rPr lang="en-GB" sz="1400" b="1" dirty="0" err="1">
                <a:solidFill>
                  <a:schemeClr val="bg1">
                    <a:lumMod val="50000"/>
                  </a:schemeClr>
                </a:solidFill>
              </a:rPr>
              <a:t>été</a:t>
            </a:r>
            <a:r>
              <a:rPr lang="en-GB" sz="1400" b="1" dirty="0">
                <a:solidFill>
                  <a:schemeClr val="bg1">
                    <a:lumMod val="50000"/>
                  </a:schemeClr>
                </a:solidFill>
              </a:rPr>
              <a:t> </a:t>
            </a:r>
            <a:r>
              <a:rPr lang="en-GB" sz="1400" b="1" dirty="0" err="1">
                <a:solidFill>
                  <a:schemeClr val="bg1">
                    <a:lumMod val="50000"/>
                  </a:schemeClr>
                </a:solidFill>
              </a:rPr>
              <a:t>apportés</a:t>
            </a:r>
            <a:r>
              <a:rPr lang="en-GB" sz="1400" b="1" dirty="0">
                <a:solidFill>
                  <a:schemeClr val="bg1">
                    <a:lumMod val="50000"/>
                  </a:schemeClr>
                </a:solidFill>
              </a:rPr>
              <a:t> aux </a:t>
            </a:r>
            <a:r>
              <a:rPr lang="en-GB" sz="1400" b="1" dirty="0" err="1">
                <a:solidFill>
                  <a:schemeClr val="bg1">
                    <a:lumMod val="50000"/>
                  </a:schemeClr>
                </a:solidFill>
              </a:rPr>
              <a:t>valeurs</a:t>
            </a:r>
            <a:r>
              <a:rPr lang="en-GB" sz="1400" b="1" dirty="0">
                <a:solidFill>
                  <a:schemeClr val="bg1">
                    <a:lumMod val="50000"/>
                  </a:schemeClr>
                </a:solidFill>
              </a:rPr>
              <a:t> les plus </a:t>
            </a:r>
            <a:r>
              <a:rPr lang="en-GB" sz="1400" b="1" dirty="0" err="1">
                <a:solidFill>
                  <a:schemeClr val="bg1">
                    <a:lumMod val="50000"/>
                  </a:schemeClr>
                </a:solidFill>
              </a:rPr>
              <a:t>élevées</a:t>
            </a:r>
            <a:r>
              <a:rPr lang="en-GB" sz="1400" b="1" dirty="0">
                <a:solidFill>
                  <a:schemeClr val="bg1">
                    <a:lumMod val="50000"/>
                  </a:schemeClr>
                </a:solidFill>
              </a:rPr>
              <a:t>.</a:t>
            </a:r>
          </a:p>
          <a:p>
            <a:pPr algn="ctr">
              <a:lnSpc>
                <a:spcPct val="139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b="1" dirty="0">
              <a:solidFill>
                <a:srgbClr val="990000"/>
              </a:solidFill>
            </a:endParaRPr>
          </a:p>
        </p:txBody>
      </p:sp>
    </p:spTree>
    <p:extLst>
      <p:ext uri="{BB962C8B-B14F-4D97-AF65-F5344CB8AC3E}">
        <p14:creationId xmlns:p14="http://schemas.microsoft.com/office/powerpoint/2010/main" val="998497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A116D4-4B2D-4F6B-8B44-8F30EB04B125}"/>
              </a:ext>
            </a:extLst>
          </p:cNvPr>
          <p:cNvSpPr/>
          <p:nvPr/>
        </p:nvSpPr>
        <p:spPr>
          <a:xfrm>
            <a:off x="2464903" y="77741"/>
            <a:ext cx="7036905" cy="442044"/>
          </a:xfrm>
          <a:prstGeom prst="rect">
            <a:avLst/>
          </a:prstGeom>
        </p:spPr>
        <p:txBody>
          <a:bodyPr wrap="square">
            <a:spAutoFit/>
          </a:bodyPr>
          <a:lstStyle/>
          <a:p>
            <a:pPr algn="ctr">
              <a:lnSpc>
                <a:spcPct val="139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u="sng" dirty="0">
                <a:solidFill>
                  <a:schemeClr val="accent1">
                    <a:lumMod val="75000"/>
                  </a:schemeClr>
                </a:solidFill>
                <a:latin typeface="Calibri" pitchFamily="34" charset="0"/>
              </a:rPr>
              <a:t>OBSERVATOIRE DE L’EMPLOI 2017 ENQUÊTE REALISÉE PAR INGENIA</a:t>
            </a:r>
            <a:endParaRPr lang="fr-FR" b="1" u="sng" dirty="0">
              <a:solidFill>
                <a:schemeClr val="accent1">
                  <a:lumMod val="75000"/>
                </a:schemeClr>
              </a:solidFill>
              <a:latin typeface="Calibri" pitchFamily="34" charset="0"/>
            </a:endParaRPr>
          </a:p>
        </p:txBody>
      </p:sp>
      <p:pic>
        <p:nvPicPr>
          <p:cNvPr id="3" name="Image 2">
            <a:extLst>
              <a:ext uri="{FF2B5EF4-FFF2-40B4-BE49-F238E27FC236}">
                <a16:creationId xmlns:a16="http://schemas.microsoft.com/office/drawing/2014/main" id="{B98E1125-B7C3-4A07-B727-FA0F84322877}"/>
              </a:ext>
            </a:extLst>
          </p:cNvPr>
          <p:cNvPicPr/>
          <p:nvPr/>
        </p:nvPicPr>
        <p:blipFill>
          <a:blip r:embed="rId2" cstate="print"/>
          <a:srcRect/>
          <a:stretch>
            <a:fillRect/>
          </a:stretch>
        </p:blipFill>
        <p:spPr bwMode="auto">
          <a:xfrm>
            <a:off x="571417" y="139058"/>
            <a:ext cx="1322070" cy="476250"/>
          </a:xfrm>
          <a:prstGeom prst="rect">
            <a:avLst/>
          </a:prstGeom>
          <a:noFill/>
          <a:ln w="9525">
            <a:noFill/>
            <a:miter lim="800000"/>
            <a:headEnd/>
            <a:tailEnd/>
          </a:ln>
        </p:spPr>
      </p:pic>
      <p:sp>
        <p:nvSpPr>
          <p:cNvPr id="4" name="Rectangle 3">
            <a:extLst>
              <a:ext uri="{FF2B5EF4-FFF2-40B4-BE49-F238E27FC236}">
                <a16:creationId xmlns:a16="http://schemas.microsoft.com/office/drawing/2014/main" id="{D64C3ECF-D3EA-4756-B91E-934BD55D93D2}"/>
              </a:ext>
            </a:extLst>
          </p:cNvPr>
          <p:cNvSpPr/>
          <p:nvPr/>
        </p:nvSpPr>
        <p:spPr>
          <a:xfrm>
            <a:off x="571417" y="781798"/>
            <a:ext cx="11022997" cy="3138873"/>
          </a:xfrm>
          <a:prstGeom prst="rect">
            <a:avLst/>
          </a:prstGeom>
        </p:spPr>
        <p:txBody>
          <a:bodyPr wrap="square">
            <a:spAutoFit/>
          </a:bodyPr>
          <a:lstStyle/>
          <a:p>
            <a:pPr marL="320675" indent="-319088" algn="ctr">
              <a:lnSpc>
                <a:spcPct val="87000"/>
              </a:lnSpc>
              <a:spcBef>
                <a:spcPts val="10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u="sng" dirty="0">
                <a:solidFill>
                  <a:srgbClr val="00B050"/>
                </a:solidFill>
              </a:rPr>
              <a:t>CREATEURS – REPRENEURS D’ENTREPRISES</a:t>
            </a:r>
          </a:p>
          <a:p>
            <a:pPr marL="320675" indent="-319088" algn="ctr">
              <a:lnSpc>
                <a:spcPct val="87000"/>
              </a:lnSpc>
              <a:spcBef>
                <a:spcPts val="10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endParaRPr lang="en-GB" sz="400" b="1" dirty="0">
              <a:solidFill>
                <a:srgbClr val="000099"/>
              </a:solidFill>
            </a:endParaRPr>
          </a:p>
          <a:p>
            <a:pPr marL="320675" indent="-319088" algn="ctr">
              <a:lnSpc>
                <a:spcPct val="87000"/>
              </a:lnSpc>
              <a:spcBef>
                <a:spcPts val="10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err="1">
                <a:solidFill>
                  <a:schemeClr val="bg1">
                    <a:lumMod val="50000"/>
                  </a:schemeClr>
                </a:solidFill>
              </a:rPr>
              <a:t>Parmi</a:t>
            </a:r>
            <a:r>
              <a:rPr lang="en-GB" sz="2000" b="1" dirty="0">
                <a:solidFill>
                  <a:schemeClr val="bg1">
                    <a:lumMod val="50000"/>
                  </a:schemeClr>
                </a:solidFill>
              </a:rPr>
              <a:t> les 859 </a:t>
            </a:r>
            <a:r>
              <a:rPr lang="en-GB" sz="2000" b="1" dirty="0" err="1">
                <a:solidFill>
                  <a:schemeClr val="bg1">
                    <a:lumMod val="50000"/>
                  </a:schemeClr>
                </a:solidFill>
              </a:rPr>
              <a:t>en</a:t>
            </a:r>
            <a:r>
              <a:rPr lang="en-GB" sz="2000" b="1" dirty="0">
                <a:solidFill>
                  <a:schemeClr val="bg1">
                    <a:lumMod val="50000"/>
                  </a:schemeClr>
                </a:solidFill>
              </a:rPr>
              <a:t> </a:t>
            </a:r>
            <a:r>
              <a:rPr lang="en-GB" sz="2000" b="1" dirty="0" err="1">
                <a:solidFill>
                  <a:schemeClr val="bg1">
                    <a:lumMod val="50000"/>
                  </a:schemeClr>
                </a:solidFill>
              </a:rPr>
              <a:t>activité</a:t>
            </a:r>
            <a:r>
              <a:rPr lang="en-GB" sz="2000" b="1" dirty="0">
                <a:solidFill>
                  <a:schemeClr val="bg1">
                    <a:lumMod val="50000"/>
                  </a:schemeClr>
                </a:solidFill>
              </a:rPr>
              <a:t>, 117 (98) </a:t>
            </a:r>
            <a:r>
              <a:rPr lang="en-GB" sz="2000" b="1" dirty="0" err="1">
                <a:solidFill>
                  <a:schemeClr val="bg1">
                    <a:lumMod val="50000"/>
                  </a:schemeClr>
                </a:solidFill>
              </a:rPr>
              <a:t>sont</a:t>
            </a:r>
            <a:r>
              <a:rPr lang="en-GB" sz="2000" b="1" dirty="0">
                <a:solidFill>
                  <a:schemeClr val="bg1">
                    <a:lumMod val="50000"/>
                  </a:schemeClr>
                </a:solidFill>
              </a:rPr>
              <a:t> </a:t>
            </a:r>
            <a:r>
              <a:rPr lang="en-GB" sz="2000" b="1" dirty="0" err="1">
                <a:solidFill>
                  <a:schemeClr val="bg1">
                    <a:lumMod val="50000"/>
                  </a:schemeClr>
                </a:solidFill>
              </a:rPr>
              <a:t>créateurs</a:t>
            </a:r>
            <a:r>
              <a:rPr lang="en-GB" sz="2000" b="1" dirty="0">
                <a:solidFill>
                  <a:schemeClr val="bg1">
                    <a:lumMod val="50000"/>
                  </a:schemeClr>
                </a:solidFill>
              </a:rPr>
              <a:t> </a:t>
            </a:r>
            <a:r>
              <a:rPr lang="en-GB" sz="2000" b="1" dirty="0" err="1">
                <a:solidFill>
                  <a:schemeClr val="bg1">
                    <a:lumMod val="50000"/>
                  </a:schemeClr>
                </a:solidFill>
              </a:rPr>
              <a:t>ou</a:t>
            </a:r>
            <a:r>
              <a:rPr lang="en-GB" sz="2000" b="1" dirty="0">
                <a:solidFill>
                  <a:schemeClr val="bg1">
                    <a:lumMod val="50000"/>
                  </a:schemeClr>
                </a:solidFill>
              </a:rPr>
              <a:t> </a:t>
            </a:r>
            <a:r>
              <a:rPr lang="en-GB" sz="2000" b="1" dirty="0" err="1">
                <a:solidFill>
                  <a:schemeClr val="bg1">
                    <a:lumMod val="50000"/>
                  </a:schemeClr>
                </a:solidFill>
              </a:rPr>
              <a:t>repreneurs</a:t>
            </a:r>
            <a:r>
              <a:rPr lang="en-GB" sz="2000" b="1" dirty="0">
                <a:solidFill>
                  <a:schemeClr val="bg1">
                    <a:lumMod val="50000"/>
                  </a:schemeClr>
                </a:solidFill>
              </a:rPr>
              <a:t>, </a:t>
            </a:r>
            <a:r>
              <a:rPr lang="en-GB" sz="2000" b="1" dirty="0" err="1">
                <a:solidFill>
                  <a:schemeClr val="bg1">
                    <a:lumMod val="50000"/>
                  </a:schemeClr>
                </a:solidFill>
              </a:rPr>
              <a:t>soit</a:t>
            </a:r>
            <a:r>
              <a:rPr lang="en-GB" sz="2000" b="1" dirty="0">
                <a:solidFill>
                  <a:schemeClr val="bg1">
                    <a:lumMod val="50000"/>
                  </a:schemeClr>
                </a:solidFill>
              </a:rPr>
              <a:t> 13,6 % (13)</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a:t>
            </a:r>
            <a:r>
              <a:rPr lang="en-GB" sz="2000" b="1" dirty="0" err="1">
                <a:solidFill>
                  <a:schemeClr val="bg1">
                    <a:lumMod val="50000"/>
                  </a:schemeClr>
                </a:solidFill>
              </a:rPr>
              <a:t>Créateurs</a:t>
            </a:r>
            <a:r>
              <a:rPr lang="en-GB" sz="2000" b="1" dirty="0">
                <a:solidFill>
                  <a:schemeClr val="bg1">
                    <a:lumMod val="50000"/>
                  </a:schemeClr>
                </a:solidFill>
              </a:rPr>
              <a:t> à titre personnel	     		37%    (29)          </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a:t>
            </a:r>
            <a:r>
              <a:rPr lang="en-GB" sz="2000" b="1" dirty="0" err="1">
                <a:solidFill>
                  <a:schemeClr val="bg1">
                    <a:lumMod val="50000"/>
                  </a:schemeClr>
                </a:solidFill>
              </a:rPr>
              <a:t>Créateurs</a:t>
            </a:r>
            <a:r>
              <a:rPr lang="en-GB" sz="2000" b="1" dirty="0">
                <a:solidFill>
                  <a:schemeClr val="bg1">
                    <a:lumMod val="50000"/>
                  </a:schemeClr>
                </a:solidFill>
              </a:rPr>
              <a:t> avec </a:t>
            </a:r>
            <a:r>
              <a:rPr lang="en-GB" sz="2000" b="1" dirty="0" err="1">
                <a:solidFill>
                  <a:schemeClr val="bg1">
                    <a:lumMod val="50000"/>
                  </a:schemeClr>
                </a:solidFill>
              </a:rPr>
              <a:t>d’autres</a:t>
            </a:r>
            <a:r>
              <a:rPr lang="en-GB" sz="2000" b="1" dirty="0">
                <a:solidFill>
                  <a:schemeClr val="bg1">
                    <a:lumMod val="50000"/>
                  </a:schemeClr>
                </a:solidFill>
              </a:rPr>
              <a:t>  	     			24%    (21)</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a:t>
            </a:r>
            <a:r>
              <a:rPr lang="en-GB" sz="2000" b="1" dirty="0" err="1">
                <a:solidFill>
                  <a:schemeClr val="bg1">
                    <a:lumMod val="50000"/>
                  </a:schemeClr>
                </a:solidFill>
              </a:rPr>
              <a:t>Repreneurs</a:t>
            </a:r>
            <a:r>
              <a:rPr lang="en-GB" sz="2000" b="1" dirty="0">
                <a:solidFill>
                  <a:schemeClr val="bg1">
                    <a:lumMod val="50000"/>
                  </a:schemeClr>
                </a:solidFill>
              </a:rPr>
              <a:t> à titre personnel   		23%    (25)</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a:t>
            </a:r>
            <a:r>
              <a:rPr lang="en-GB" sz="2000" b="1" dirty="0" err="1">
                <a:solidFill>
                  <a:schemeClr val="bg1">
                    <a:lumMod val="50000"/>
                  </a:schemeClr>
                </a:solidFill>
              </a:rPr>
              <a:t>Repreneurs</a:t>
            </a:r>
            <a:r>
              <a:rPr lang="en-GB" sz="2000" b="1" dirty="0">
                <a:solidFill>
                  <a:schemeClr val="bg1">
                    <a:lumMod val="50000"/>
                  </a:schemeClr>
                </a:solidFill>
              </a:rPr>
              <a:t>  avec </a:t>
            </a:r>
            <a:r>
              <a:rPr lang="en-GB" sz="2000" b="1" dirty="0" err="1">
                <a:solidFill>
                  <a:schemeClr val="bg1">
                    <a:lumMod val="50000"/>
                  </a:schemeClr>
                </a:solidFill>
              </a:rPr>
              <a:t>d’autres</a:t>
            </a:r>
            <a:r>
              <a:rPr lang="en-GB" sz="2000" b="1" dirty="0">
                <a:solidFill>
                  <a:schemeClr val="bg1">
                    <a:lumMod val="50000"/>
                  </a:schemeClr>
                </a:solidFill>
              </a:rPr>
              <a:t>        		16%    (23)           </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Total                                				117     (98)          </a:t>
            </a:r>
          </a:p>
          <a:p>
            <a:pPr marL="320675" indent="-319088">
              <a:lnSpc>
                <a:spcPct val="87000"/>
              </a:lnSpc>
              <a:spcBef>
                <a:spcPts val="2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endParaRPr lang="en-GB" sz="400" b="1" dirty="0">
              <a:solidFill>
                <a:srgbClr val="000099"/>
              </a:solidFill>
            </a:endParaRPr>
          </a:p>
          <a:p>
            <a:pPr marL="320675" indent="-319088" algn="ctr">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i="1" dirty="0" err="1">
                <a:solidFill>
                  <a:srgbClr val="990000"/>
                </a:solidFill>
              </a:rPr>
              <a:t>Création</a:t>
            </a:r>
            <a:r>
              <a:rPr lang="en-GB" sz="2000" b="1" i="1" dirty="0">
                <a:solidFill>
                  <a:srgbClr val="990000"/>
                </a:solidFill>
              </a:rPr>
              <a:t> </a:t>
            </a:r>
            <a:r>
              <a:rPr lang="en-GB" sz="2000" b="1" i="1" dirty="0" err="1">
                <a:solidFill>
                  <a:srgbClr val="990000"/>
                </a:solidFill>
              </a:rPr>
              <a:t>ou</a:t>
            </a:r>
            <a:r>
              <a:rPr lang="en-GB" sz="2000" b="1" i="1" dirty="0">
                <a:solidFill>
                  <a:srgbClr val="990000"/>
                </a:solidFill>
              </a:rPr>
              <a:t> reprise </a:t>
            </a:r>
            <a:r>
              <a:rPr lang="en-GB" sz="2000" b="1" i="1" dirty="0" err="1">
                <a:solidFill>
                  <a:srgbClr val="990000"/>
                </a:solidFill>
              </a:rPr>
              <a:t>d'une</a:t>
            </a:r>
            <a:r>
              <a:rPr lang="en-GB" sz="2000" b="1" i="1" dirty="0">
                <a:solidFill>
                  <a:srgbClr val="990000"/>
                </a:solidFill>
              </a:rPr>
              <a:t> </a:t>
            </a:r>
            <a:r>
              <a:rPr lang="en-GB" sz="2000" b="1" i="1" dirty="0" err="1">
                <a:solidFill>
                  <a:srgbClr val="990000"/>
                </a:solidFill>
              </a:rPr>
              <a:t>entreprise</a:t>
            </a:r>
            <a:r>
              <a:rPr lang="en-GB" sz="2000" b="1" i="1" dirty="0">
                <a:solidFill>
                  <a:srgbClr val="990000"/>
                </a:solidFill>
              </a:rPr>
              <a:t> :Une </a:t>
            </a:r>
            <a:r>
              <a:rPr lang="en-GB" sz="2000" b="1" i="1" dirty="0" err="1">
                <a:solidFill>
                  <a:srgbClr val="990000"/>
                </a:solidFill>
              </a:rPr>
              <a:t>voie</a:t>
            </a:r>
            <a:r>
              <a:rPr lang="en-GB" sz="2000" b="1" i="1" dirty="0">
                <a:solidFill>
                  <a:srgbClr val="990000"/>
                </a:solidFill>
              </a:rPr>
              <a:t> qui </a:t>
            </a:r>
            <a:r>
              <a:rPr lang="en-GB" sz="2000" b="1" i="1" dirty="0" err="1">
                <a:solidFill>
                  <a:srgbClr val="990000"/>
                </a:solidFill>
              </a:rPr>
              <a:t>séduit</a:t>
            </a:r>
            <a:r>
              <a:rPr lang="en-GB" sz="2000" b="1" i="1" dirty="0">
                <a:solidFill>
                  <a:srgbClr val="990000"/>
                </a:solidFill>
              </a:rPr>
              <a:t> </a:t>
            </a:r>
            <a:r>
              <a:rPr lang="en-GB" sz="2000" b="1" i="1" dirty="0" err="1">
                <a:solidFill>
                  <a:srgbClr val="990000"/>
                </a:solidFill>
              </a:rPr>
              <a:t>nos</a:t>
            </a:r>
            <a:r>
              <a:rPr lang="en-GB" sz="2000" b="1" i="1" dirty="0">
                <a:solidFill>
                  <a:srgbClr val="990000"/>
                </a:solidFill>
              </a:rPr>
              <a:t> </a:t>
            </a:r>
            <a:r>
              <a:rPr lang="en-GB" sz="2000" b="1" i="1" dirty="0" err="1">
                <a:solidFill>
                  <a:srgbClr val="990000"/>
                </a:solidFill>
              </a:rPr>
              <a:t>Ingénieurs</a:t>
            </a:r>
            <a:r>
              <a:rPr lang="en-GB" sz="2000" b="1" i="1" dirty="0">
                <a:solidFill>
                  <a:srgbClr val="990000"/>
                </a:solidFill>
              </a:rPr>
              <a:t> </a:t>
            </a:r>
            <a:r>
              <a:rPr lang="en-GB" sz="2000" b="1" i="1" dirty="0" err="1">
                <a:solidFill>
                  <a:srgbClr val="990000"/>
                </a:solidFill>
              </a:rPr>
              <a:t>agri</a:t>
            </a:r>
            <a:r>
              <a:rPr lang="en-GB" sz="2000" b="1" i="1" dirty="0">
                <a:solidFill>
                  <a:srgbClr val="990000"/>
                </a:solidFill>
              </a:rPr>
              <a:t> (1 sur 7)</a:t>
            </a:r>
            <a:endParaRPr lang="fr-FR" sz="2000" dirty="0"/>
          </a:p>
        </p:txBody>
      </p:sp>
      <p:sp>
        <p:nvSpPr>
          <p:cNvPr id="5" name="Espace réservé du numéro de diapositive 4">
            <a:extLst>
              <a:ext uri="{FF2B5EF4-FFF2-40B4-BE49-F238E27FC236}">
                <a16:creationId xmlns:a16="http://schemas.microsoft.com/office/drawing/2014/main" id="{24733AA0-AC40-4365-8D2F-0B7447D96546}"/>
              </a:ext>
            </a:extLst>
          </p:cNvPr>
          <p:cNvSpPr>
            <a:spLocks noGrp="1"/>
          </p:cNvSpPr>
          <p:nvPr>
            <p:ph type="sldNum" sz="quarter" idx="12"/>
          </p:nvPr>
        </p:nvSpPr>
        <p:spPr/>
        <p:txBody>
          <a:bodyPr/>
          <a:lstStyle/>
          <a:p>
            <a:fld id="{CA131623-9051-4793-8AE4-C028931CE291}" type="slidenum">
              <a:rPr lang="fr-FR" smtClean="0"/>
              <a:t>20</a:t>
            </a:fld>
            <a:endParaRPr lang="fr-FR" dirty="0"/>
          </a:p>
        </p:txBody>
      </p:sp>
      <p:sp>
        <p:nvSpPr>
          <p:cNvPr id="6" name="Rectangle 5">
            <a:extLst>
              <a:ext uri="{FF2B5EF4-FFF2-40B4-BE49-F238E27FC236}">
                <a16:creationId xmlns:a16="http://schemas.microsoft.com/office/drawing/2014/main" id="{B554DF13-EF19-4ADF-BDBF-2A0B9AD910DF}"/>
              </a:ext>
            </a:extLst>
          </p:cNvPr>
          <p:cNvSpPr/>
          <p:nvPr/>
        </p:nvSpPr>
        <p:spPr>
          <a:xfrm>
            <a:off x="828428" y="4233794"/>
            <a:ext cx="10508974" cy="2305118"/>
          </a:xfrm>
          <a:prstGeom prst="rect">
            <a:avLst/>
          </a:prstGeom>
        </p:spPr>
        <p:txBody>
          <a:bodyPr wrap="square">
            <a:spAutoFit/>
          </a:bodyPr>
          <a:lstStyle/>
          <a:p>
            <a:pPr marL="320675" indent="-319088" algn="ctr">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u="sng" dirty="0">
                <a:solidFill>
                  <a:srgbClr val="00B050"/>
                </a:solidFill>
              </a:rPr>
              <a:t>ENVISAGEZ-VOUS DE CREER OU REPRENDRE UNE ENTREPRISE ? </a:t>
            </a:r>
          </a:p>
          <a:p>
            <a:pPr marL="1063625" lvl="1" indent="-319088">
              <a:lnSpc>
                <a:spcPct val="100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endParaRPr lang="en-GB" sz="400" b="1" dirty="0">
              <a:solidFill>
                <a:srgbClr val="000099"/>
              </a:solidFill>
            </a:endParaRP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rgbClr val="000099"/>
                </a:solidFill>
              </a:rPr>
              <a:t>	                            				</a:t>
            </a:r>
            <a:r>
              <a:rPr lang="en-GB" sz="2000" b="1" dirty="0">
                <a:solidFill>
                  <a:schemeClr val="bg1">
                    <a:lumMod val="50000"/>
                  </a:schemeClr>
                </a:solidFill>
              </a:rPr>
              <a:t>OUI              18 % (sur 859 </a:t>
            </a:r>
            <a:r>
              <a:rPr lang="en-GB" sz="2000" b="1" dirty="0" err="1">
                <a:solidFill>
                  <a:schemeClr val="bg1">
                    <a:lumMod val="50000"/>
                  </a:schemeClr>
                </a:solidFill>
              </a:rPr>
              <a:t>réponses</a:t>
            </a:r>
            <a:r>
              <a:rPr lang="en-GB" sz="2000" b="1" dirty="0">
                <a:solidFill>
                  <a:schemeClr val="bg1">
                    <a:lumMod val="50000"/>
                  </a:schemeClr>
                </a:solidFill>
              </a:rPr>
              <a:t>) </a:t>
            </a:r>
          </a:p>
          <a:p>
            <a:pPr marL="320675" indent="-319088" algn="just">
              <a:lnSpc>
                <a:spcPct val="87000"/>
              </a:lnSpc>
              <a:spcBef>
                <a:spcPts val="725"/>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n-GB" sz="2000" b="1" dirty="0">
                <a:solidFill>
                  <a:schemeClr val="bg1">
                    <a:lumMod val="50000"/>
                  </a:schemeClr>
                </a:solidFill>
              </a:rPr>
              <a:t>									- de 35 </a:t>
            </a:r>
            <a:r>
              <a:rPr lang="en-GB" sz="2000" b="1" dirty="0" err="1">
                <a:solidFill>
                  <a:schemeClr val="bg1">
                    <a:lumMod val="50000"/>
                  </a:schemeClr>
                </a:solidFill>
              </a:rPr>
              <a:t>ans</a:t>
            </a:r>
            <a:r>
              <a:rPr lang="en-GB" sz="2000" b="1" dirty="0">
                <a:solidFill>
                  <a:schemeClr val="bg1">
                    <a:lumMod val="50000"/>
                  </a:schemeClr>
                </a:solidFill>
              </a:rPr>
              <a:t>		29 %    </a:t>
            </a:r>
          </a:p>
          <a:p>
            <a:pPr marL="320675" indent="-319088" algn="just">
              <a:lnSpc>
                <a:spcPct val="87000"/>
              </a:lnSpc>
              <a:spcBef>
                <a:spcPts val="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n-GB" sz="2000" b="1" dirty="0">
                <a:solidFill>
                  <a:schemeClr val="bg1">
                    <a:lumMod val="50000"/>
                  </a:schemeClr>
                </a:solidFill>
              </a:rPr>
              <a:t>									35 - 44 </a:t>
            </a:r>
            <a:r>
              <a:rPr lang="en-GB" sz="2000" b="1" dirty="0" err="1">
                <a:solidFill>
                  <a:schemeClr val="bg1">
                    <a:lumMod val="50000"/>
                  </a:schemeClr>
                </a:solidFill>
              </a:rPr>
              <a:t>ans</a:t>
            </a:r>
            <a:r>
              <a:rPr lang="en-GB" sz="2000" b="1" dirty="0">
                <a:solidFill>
                  <a:schemeClr val="bg1">
                    <a:lumMod val="50000"/>
                  </a:schemeClr>
                </a:solidFill>
              </a:rPr>
              <a:t>	        19 %</a:t>
            </a:r>
          </a:p>
          <a:p>
            <a:pPr marL="320675" indent="-319088" algn="just">
              <a:lnSpc>
                <a:spcPct val="100000"/>
              </a:lnSpc>
              <a:spcBef>
                <a:spcPts val="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n-GB" sz="2000" b="1" dirty="0">
                <a:solidFill>
                  <a:schemeClr val="bg1">
                    <a:lumMod val="50000"/>
                  </a:schemeClr>
                </a:solidFill>
              </a:rPr>
              <a:t>								       + de 45 </a:t>
            </a:r>
            <a:r>
              <a:rPr lang="en-GB" sz="2000" b="1" dirty="0" err="1">
                <a:solidFill>
                  <a:schemeClr val="bg1">
                    <a:lumMod val="50000"/>
                  </a:schemeClr>
                </a:solidFill>
              </a:rPr>
              <a:t>ans</a:t>
            </a:r>
            <a:r>
              <a:rPr lang="en-GB" sz="2000" b="1" dirty="0">
                <a:solidFill>
                  <a:schemeClr val="bg1">
                    <a:lumMod val="50000"/>
                  </a:schemeClr>
                </a:solidFill>
              </a:rPr>
              <a:t>	        13 %</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endParaRPr lang="en-GB" sz="800" b="1" dirty="0">
              <a:solidFill>
                <a:srgbClr val="C00000"/>
              </a:solidFill>
            </a:endParaRPr>
          </a:p>
          <a:p>
            <a:pPr marL="320675" indent="-319088" algn="ctr">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err="1">
                <a:solidFill>
                  <a:srgbClr val="C00000"/>
                </a:solidFill>
              </a:rPr>
              <a:t>Près</a:t>
            </a:r>
            <a:r>
              <a:rPr lang="en-GB" sz="2000" b="1" dirty="0">
                <a:solidFill>
                  <a:srgbClr val="C00000"/>
                </a:solidFill>
              </a:rPr>
              <a:t> d’ 1/5e des </a:t>
            </a:r>
            <a:r>
              <a:rPr lang="en-GB" sz="2000" b="1" dirty="0" err="1">
                <a:solidFill>
                  <a:srgbClr val="C00000"/>
                </a:solidFill>
              </a:rPr>
              <a:t>ingénieurs</a:t>
            </a:r>
            <a:r>
              <a:rPr lang="en-GB" sz="2000" b="1" dirty="0">
                <a:solidFill>
                  <a:srgbClr val="C00000"/>
                </a:solidFill>
              </a:rPr>
              <a:t> envisage la </a:t>
            </a:r>
            <a:r>
              <a:rPr lang="en-GB" sz="2000" b="1" dirty="0" err="1">
                <a:solidFill>
                  <a:srgbClr val="C00000"/>
                </a:solidFill>
              </a:rPr>
              <a:t>possibilité</a:t>
            </a:r>
            <a:r>
              <a:rPr lang="en-GB" sz="2000" b="1" dirty="0">
                <a:solidFill>
                  <a:srgbClr val="C00000"/>
                </a:solidFill>
              </a:rPr>
              <a:t> de </a:t>
            </a:r>
            <a:r>
              <a:rPr lang="en-GB" sz="2000" b="1" dirty="0" err="1">
                <a:solidFill>
                  <a:srgbClr val="C00000"/>
                </a:solidFill>
              </a:rPr>
              <a:t>devenir</a:t>
            </a:r>
            <a:r>
              <a:rPr lang="en-GB" sz="2000" b="1" dirty="0">
                <a:solidFill>
                  <a:srgbClr val="C00000"/>
                </a:solidFill>
              </a:rPr>
              <a:t> chef de </a:t>
            </a:r>
            <a:r>
              <a:rPr lang="en-GB" sz="2000" b="1" dirty="0" err="1">
                <a:solidFill>
                  <a:srgbClr val="C00000"/>
                </a:solidFill>
              </a:rPr>
              <a:t>leur</a:t>
            </a:r>
            <a:r>
              <a:rPr lang="en-GB" sz="2000" b="1" dirty="0">
                <a:solidFill>
                  <a:srgbClr val="C00000"/>
                </a:solidFill>
              </a:rPr>
              <a:t> </a:t>
            </a:r>
            <a:r>
              <a:rPr lang="en-GB" sz="2000" b="1" dirty="0" err="1">
                <a:solidFill>
                  <a:srgbClr val="C00000"/>
                </a:solidFill>
              </a:rPr>
              <a:t>propre</a:t>
            </a:r>
            <a:r>
              <a:rPr lang="en-GB" sz="2000" b="1" dirty="0">
                <a:solidFill>
                  <a:srgbClr val="C00000"/>
                </a:solidFill>
              </a:rPr>
              <a:t> </a:t>
            </a:r>
            <a:r>
              <a:rPr lang="en-GB" sz="2000" b="1" dirty="0" err="1">
                <a:solidFill>
                  <a:srgbClr val="C00000"/>
                </a:solidFill>
              </a:rPr>
              <a:t>entreprise</a:t>
            </a:r>
            <a:r>
              <a:rPr lang="en-GB" sz="2000" b="1" dirty="0">
                <a:solidFill>
                  <a:srgbClr val="C00000"/>
                </a:solidFill>
              </a:rPr>
              <a:t>.</a:t>
            </a:r>
          </a:p>
        </p:txBody>
      </p:sp>
    </p:spTree>
    <p:extLst>
      <p:ext uri="{BB962C8B-B14F-4D97-AF65-F5344CB8AC3E}">
        <p14:creationId xmlns:p14="http://schemas.microsoft.com/office/powerpoint/2010/main" val="2492598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68FA9A-B7E4-49C8-B67A-84A552D20E34}"/>
              </a:ext>
            </a:extLst>
          </p:cNvPr>
          <p:cNvSpPr/>
          <p:nvPr/>
        </p:nvSpPr>
        <p:spPr>
          <a:xfrm>
            <a:off x="2610674" y="137933"/>
            <a:ext cx="7036905" cy="442044"/>
          </a:xfrm>
          <a:prstGeom prst="rect">
            <a:avLst/>
          </a:prstGeom>
        </p:spPr>
        <p:txBody>
          <a:bodyPr wrap="square">
            <a:spAutoFit/>
          </a:bodyPr>
          <a:lstStyle/>
          <a:p>
            <a:pPr algn="ctr">
              <a:lnSpc>
                <a:spcPct val="139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u="sng" dirty="0">
                <a:solidFill>
                  <a:schemeClr val="accent1">
                    <a:lumMod val="75000"/>
                  </a:schemeClr>
                </a:solidFill>
                <a:latin typeface="Calibri" pitchFamily="34" charset="0"/>
              </a:rPr>
              <a:t>OBSERVATOIRE DE L’EMPLOI 2017 ENQUÊTE REALISÉE PAR INGENIA</a:t>
            </a:r>
            <a:endParaRPr lang="fr-FR" b="1" u="sng" dirty="0">
              <a:solidFill>
                <a:schemeClr val="accent1">
                  <a:lumMod val="75000"/>
                </a:schemeClr>
              </a:solidFill>
              <a:latin typeface="Calibri" pitchFamily="34" charset="0"/>
            </a:endParaRPr>
          </a:p>
        </p:txBody>
      </p:sp>
      <p:pic>
        <p:nvPicPr>
          <p:cNvPr id="3" name="Image 2">
            <a:extLst>
              <a:ext uri="{FF2B5EF4-FFF2-40B4-BE49-F238E27FC236}">
                <a16:creationId xmlns:a16="http://schemas.microsoft.com/office/drawing/2014/main" id="{9611AD60-0CD3-41BF-B5BC-4126EE62DC1D}"/>
              </a:ext>
            </a:extLst>
          </p:cNvPr>
          <p:cNvPicPr/>
          <p:nvPr/>
        </p:nvPicPr>
        <p:blipFill>
          <a:blip r:embed="rId2" cstate="print"/>
          <a:srcRect/>
          <a:stretch>
            <a:fillRect/>
          </a:stretch>
        </p:blipFill>
        <p:spPr bwMode="auto">
          <a:xfrm>
            <a:off x="571417" y="139058"/>
            <a:ext cx="1322070" cy="476250"/>
          </a:xfrm>
          <a:prstGeom prst="rect">
            <a:avLst/>
          </a:prstGeom>
          <a:noFill/>
          <a:ln w="9525">
            <a:noFill/>
            <a:miter lim="800000"/>
            <a:headEnd/>
            <a:tailEnd/>
          </a:ln>
        </p:spPr>
      </p:pic>
      <p:sp>
        <p:nvSpPr>
          <p:cNvPr id="5" name="Rectangle 4">
            <a:extLst>
              <a:ext uri="{FF2B5EF4-FFF2-40B4-BE49-F238E27FC236}">
                <a16:creationId xmlns:a16="http://schemas.microsoft.com/office/drawing/2014/main" id="{B4BBB69F-EFE0-4DA3-8A4F-F22B0A873968}"/>
              </a:ext>
            </a:extLst>
          </p:cNvPr>
          <p:cNvSpPr/>
          <p:nvPr/>
        </p:nvSpPr>
        <p:spPr>
          <a:xfrm>
            <a:off x="841513" y="1542339"/>
            <a:ext cx="10508974" cy="1778949"/>
          </a:xfrm>
          <a:prstGeom prst="rect">
            <a:avLst/>
          </a:prstGeom>
        </p:spPr>
        <p:txBody>
          <a:bodyPr wrap="square">
            <a:spAutoFit/>
          </a:bodyPr>
          <a:lstStyle/>
          <a:p>
            <a:pPr marL="320675" indent="-319088" algn="ctr">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u="sng" dirty="0">
                <a:solidFill>
                  <a:srgbClr val="00B050"/>
                </a:solidFill>
              </a:rPr>
              <a:t>ENVISAGEZ-VOUS DES CHANGEMENTS PROFESSIONNELS DANS LES DEUX ANNEES A VENIR ?</a:t>
            </a:r>
          </a:p>
          <a:p>
            <a:pPr marL="1063625" lvl="1" indent="-319088">
              <a:lnSpc>
                <a:spcPct val="100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endParaRPr lang="en-GB" sz="2000" b="1" dirty="0">
              <a:solidFill>
                <a:srgbClr val="000099"/>
              </a:solidFill>
            </a:endParaRP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rgbClr val="000099"/>
                </a:solidFill>
              </a:rPr>
              <a:t>	                            					</a:t>
            </a:r>
            <a:r>
              <a:rPr lang="en-GB" sz="2000" b="1" dirty="0">
                <a:solidFill>
                  <a:schemeClr val="bg1">
                    <a:lumMod val="50000"/>
                  </a:schemeClr>
                </a:solidFill>
              </a:rPr>
              <a:t>OUI              49 % (47)</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endParaRPr lang="en-GB" sz="2000" b="1" dirty="0">
              <a:solidFill>
                <a:schemeClr val="bg1">
                  <a:lumMod val="50000"/>
                </a:schemeClr>
              </a:solidFill>
            </a:endParaRPr>
          </a:p>
          <a:p>
            <a:pPr marL="320675" indent="-319088" algn="ctr">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La </a:t>
            </a:r>
            <a:r>
              <a:rPr lang="en-GB" sz="2000" b="1" dirty="0" err="1">
                <a:solidFill>
                  <a:schemeClr val="bg1">
                    <a:lumMod val="50000"/>
                  </a:schemeClr>
                </a:solidFill>
              </a:rPr>
              <a:t>carrière</a:t>
            </a:r>
            <a:r>
              <a:rPr lang="en-GB" sz="2000" b="1" dirty="0">
                <a:solidFill>
                  <a:schemeClr val="bg1">
                    <a:lumMod val="50000"/>
                  </a:schemeClr>
                </a:solidFill>
              </a:rPr>
              <a:t> </a:t>
            </a:r>
            <a:r>
              <a:rPr lang="en-GB" sz="2000" b="1" dirty="0" err="1">
                <a:solidFill>
                  <a:schemeClr val="bg1">
                    <a:lumMod val="50000"/>
                  </a:schemeClr>
                </a:solidFill>
              </a:rPr>
              <a:t>dans</a:t>
            </a:r>
            <a:r>
              <a:rPr lang="en-GB" sz="2000" b="1" dirty="0">
                <a:solidFill>
                  <a:schemeClr val="bg1">
                    <a:lumMod val="50000"/>
                  </a:schemeClr>
                </a:solidFill>
              </a:rPr>
              <a:t> un </a:t>
            </a:r>
            <a:r>
              <a:rPr lang="en-GB" sz="2000" b="1" dirty="0" err="1">
                <a:solidFill>
                  <a:schemeClr val="bg1">
                    <a:lumMod val="50000"/>
                  </a:schemeClr>
                </a:solidFill>
              </a:rPr>
              <a:t>proche</a:t>
            </a:r>
            <a:r>
              <a:rPr lang="en-GB" sz="2000" b="1" dirty="0">
                <a:solidFill>
                  <a:schemeClr val="bg1">
                    <a:lumMod val="50000"/>
                  </a:schemeClr>
                </a:solidFill>
              </a:rPr>
              <a:t> </a:t>
            </a:r>
            <a:r>
              <a:rPr lang="en-GB" sz="2000" b="1" dirty="0" err="1">
                <a:solidFill>
                  <a:schemeClr val="bg1">
                    <a:lumMod val="50000"/>
                  </a:schemeClr>
                </a:solidFill>
              </a:rPr>
              <a:t>avenir</a:t>
            </a:r>
            <a:r>
              <a:rPr lang="en-GB" sz="2000" b="1" dirty="0">
                <a:solidFill>
                  <a:schemeClr val="bg1">
                    <a:lumMod val="50000"/>
                  </a:schemeClr>
                </a:solidFill>
              </a:rPr>
              <a:t> : Un </a:t>
            </a:r>
            <a:r>
              <a:rPr lang="en-GB" sz="2000" b="1" dirty="0" err="1">
                <a:solidFill>
                  <a:schemeClr val="bg1">
                    <a:lumMod val="50000"/>
                  </a:schemeClr>
                </a:solidFill>
              </a:rPr>
              <a:t>ingénieur</a:t>
            </a:r>
            <a:r>
              <a:rPr lang="en-GB" sz="2000" b="1" dirty="0">
                <a:solidFill>
                  <a:schemeClr val="bg1">
                    <a:lumMod val="50000"/>
                  </a:schemeClr>
                </a:solidFill>
              </a:rPr>
              <a:t> sur </a:t>
            </a:r>
            <a:r>
              <a:rPr lang="en-GB" sz="2000" b="1" dirty="0" err="1">
                <a:solidFill>
                  <a:schemeClr val="bg1">
                    <a:lumMod val="50000"/>
                  </a:schemeClr>
                </a:solidFill>
              </a:rPr>
              <a:t>deux</a:t>
            </a:r>
            <a:r>
              <a:rPr lang="en-GB" sz="2000" b="1" dirty="0">
                <a:solidFill>
                  <a:schemeClr val="bg1">
                    <a:lumMod val="50000"/>
                  </a:schemeClr>
                </a:solidFill>
              </a:rPr>
              <a:t> </a:t>
            </a:r>
            <a:r>
              <a:rPr lang="en-GB" sz="2000" b="1" dirty="0" err="1">
                <a:solidFill>
                  <a:schemeClr val="bg1">
                    <a:lumMod val="50000"/>
                  </a:schemeClr>
                </a:solidFill>
              </a:rPr>
              <a:t>prévoit</a:t>
            </a:r>
            <a:r>
              <a:rPr lang="en-GB" sz="2000" b="1" dirty="0">
                <a:solidFill>
                  <a:schemeClr val="bg1">
                    <a:lumMod val="50000"/>
                  </a:schemeClr>
                </a:solidFill>
              </a:rPr>
              <a:t> du </a:t>
            </a:r>
            <a:r>
              <a:rPr lang="en-GB" sz="2000" b="1" dirty="0" err="1">
                <a:solidFill>
                  <a:schemeClr val="bg1">
                    <a:lumMod val="50000"/>
                  </a:schemeClr>
                </a:solidFill>
              </a:rPr>
              <a:t>changement</a:t>
            </a:r>
            <a:r>
              <a:rPr lang="en-GB" sz="2000" b="1" dirty="0">
                <a:solidFill>
                  <a:schemeClr val="bg1">
                    <a:lumMod val="50000"/>
                  </a:schemeClr>
                </a:solidFill>
              </a:rPr>
              <a:t>...</a:t>
            </a:r>
          </a:p>
        </p:txBody>
      </p:sp>
      <p:sp>
        <p:nvSpPr>
          <p:cNvPr id="6" name="Espace réservé du numéro de diapositive 5">
            <a:extLst>
              <a:ext uri="{FF2B5EF4-FFF2-40B4-BE49-F238E27FC236}">
                <a16:creationId xmlns:a16="http://schemas.microsoft.com/office/drawing/2014/main" id="{C9F31691-BCFE-4F65-BC08-680EE1FAE644}"/>
              </a:ext>
            </a:extLst>
          </p:cNvPr>
          <p:cNvSpPr>
            <a:spLocks noGrp="1"/>
          </p:cNvSpPr>
          <p:nvPr>
            <p:ph type="sldNum" sz="quarter" idx="12"/>
          </p:nvPr>
        </p:nvSpPr>
        <p:spPr/>
        <p:txBody>
          <a:bodyPr/>
          <a:lstStyle/>
          <a:p>
            <a:fld id="{CA131623-9051-4793-8AE4-C028931CE291}" type="slidenum">
              <a:rPr lang="fr-FR" smtClean="0"/>
              <a:t>21</a:t>
            </a:fld>
            <a:endParaRPr lang="fr-FR"/>
          </a:p>
        </p:txBody>
      </p:sp>
      <p:pic>
        <p:nvPicPr>
          <p:cNvPr id="7" name="Picture 4" descr="https://cdn.pixabay.com/photo/2017/08/01/16/37/briefcase-2566491__340.jpg">
            <a:extLst>
              <a:ext uri="{FF2B5EF4-FFF2-40B4-BE49-F238E27FC236}">
                <a16:creationId xmlns:a16="http://schemas.microsoft.com/office/drawing/2014/main" id="{8F3CFD1D-ECB1-43FF-8C79-CB9905B261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9328" y="4248319"/>
            <a:ext cx="18000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379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905F89-E764-4E56-9157-F18DA4EA0156}"/>
              </a:ext>
            </a:extLst>
          </p:cNvPr>
          <p:cNvSpPr/>
          <p:nvPr/>
        </p:nvSpPr>
        <p:spPr>
          <a:xfrm>
            <a:off x="2610675" y="178815"/>
            <a:ext cx="7036905" cy="442044"/>
          </a:xfrm>
          <a:prstGeom prst="rect">
            <a:avLst/>
          </a:prstGeom>
        </p:spPr>
        <p:txBody>
          <a:bodyPr wrap="square">
            <a:spAutoFit/>
          </a:bodyPr>
          <a:lstStyle/>
          <a:p>
            <a:pPr algn="ctr">
              <a:lnSpc>
                <a:spcPct val="139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u="sng" dirty="0">
                <a:solidFill>
                  <a:schemeClr val="accent1">
                    <a:lumMod val="75000"/>
                  </a:schemeClr>
                </a:solidFill>
                <a:latin typeface="Calibri" pitchFamily="34" charset="0"/>
              </a:rPr>
              <a:t>OBSERVATOIRE DE L’EMPLOI 2017 ENQUÊTE REALISÉE PAR INGENIA</a:t>
            </a:r>
            <a:endParaRPr lang="fr-FR" b="1" u="sng" dirty="0">
              <a:solidFill>
                <a:schemeClr val="accent1">
                  <a:lumMod val="75000"/>
                </a:schemeClr>
              </a:solidFill>
              <a:latin typeface="Calibri" pitchFamily="34" charset="0"/>
            </a:endParaRPr>
          </a:p>
        </p:txBody>
      </p:sp>
      <p:pic>
        <p:nvPicPr>
          <p:cNvPr id="3" name="Image 2">
            <a:extLst>
              <a:ext uri="{FF2B5EF4-FFF2-40B4-BE49-F238E27FC236}">
                <a16:creationId xmlns:a16="http://schemas.microsoft.com/office/drawing/2014/main" id="{B4B56A4D-E0D5-43D6-A450-0831D880ABF6}"/>
              </a:ext>
            </a:extLst>
          </p:cNvPr>
          <p:cNvPicPr/>
          <p:nvPr/>
        </p:nvPicPr>
        <p:blipFill>
          <a:blip r:embed="rId2" cstate="print"/>
          <a:srcRect/>
          <a:stretch>
            <a:fillRect/>
          </a:stretch>
        </p:blipFill>
        <p:spPr bwMode="auto">
          <a:xfrm>
            <a:off x="544913" y="186062"/>
            <a:ext cx="1322070" cy="476250"/>
          </a:xfrm>
          <a:prstGeom prst="rect">
            <a:avLst/>
          </a:prstGeom>
          <a:noFill/>
          <a:ln w="9525">
            <a:noFill/>
            <a:miter lim="800000"/>
            <a:headEnd/>
            <a:tailEnd/>
          </a:ln>
        </p:spPr>
      </p:pic>
      <p:sp>
        <p:nvSpPr>
          <p:cNvPr id="4" name="Espace réservé du numéro de diapositive 3">
            <a:extLst>
              <a:ext uri="{FF2B5EF4-FFF2-40B4-BE49-F238E27FC236}">
                <a16:creationId xmlns:a16="http://schemas.microsoft.com/office/drawing/2014/main" id="{67B4F98B-9B9C-467E-8E3F-8F582C7F5216}"/>
              </a:ext>
            </a:extLst>
          </p:cNvPr>
          <p:cNvSpPr>
            <a:spLocks noGrp="1"/>
          </p:cNvSpPr>
          <p:nvPr>
            <p:ph type="sldNum" sz="quarter" idx="12"/>
          </p:nvPr>
        </p:nvSpPr>
        <p:spPr/>
        <p:txBody>
          <a:bodyPr/>
          <a:lstStyle/>
          <a:p>
            <a:fld id="{CA131623-9051-4793-8AE4-C028931CE291}" type="slidenum">
              <a:rPr lang="fr-FR" smtClean="0"/>
              <a:t>22</a:t>
            </a:fld>
            <a:endParaRPr lang="fr-FR"/>
          </a:p>
        </p:txBody>
      </p:sp>
      <p:sp>
        <p:nvSpPr>
          <p:cNvPr id="5" name="Rectangle 4">
            <a:extLst>
              <a:ext uri="{FF2B5EF4-FFF2-40B4-BE49-F238E27FC236}">
                <a16:creationId xmlns:a16="http://schemas.microsoft.com/office/drawing/2014/main" id="{62846622-A890-44A2-822F-121874570001}"/>
              </a:ext>
            </a:extLst>
          </p:cNvPr>
          <p:cNvSpPr/>
          <p:nvPr/>
        </p:nvSpPr>
        <p:spPr>
          <a:xfrm>
            <a:off x="1258953" y="1077797"/>
            <a:ext cx="9740348" cy="5065489"/>
          </a:xfrm>
          <a:prstGeom prst="rect">
            <a:avLst/>
          </a:prstGeom>
        </p:spPr>
        <p:txBody>
          <a:bodyPr wrap="square">
            <a:spAutoFit/>
          </a:bodyPr>
          <a:lstStyle/>
          <a:p>
            <a:pPr lvl="1" indent="-284163" algn="ctr">
              <a:lnSpc>
                <a:spcPct val="87000"/>
              </a:lnSpc>
              <a:spcBef>
                <a:spcPts val="10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u="sng" dirty="0">
                <a:solidFill>
                  <a:srgbClr val="00B050"/>
                </a:solidFill>
              </a:rPr>
              <a:t>DÉPART DE L’ENTREPRISE</a:t>
            </a:r>
          </a:p>
          <a:p>
            <a:pPr lvl="1" indent="-284163" algn="ctr">
              <a:lnSpc>
                <a:spcPct val="87000"/>
              </a:lnSpc>
              <a:spcBef>
                <a:spcPts val="10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endParaRPr lang="en-GB" sz="2000" b="1" dirty="0">
              <a:solidFill>
                <a:srgbClr val="C00000"/>
              </a:solidFill>
            </a:endParaRPr>
          </a:p>
          <a:p>
            <a:pPr marL="320675" indent="-319088" algn="ctr">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25 (24) </a:t>
            </a:r>
            <a:r>
              <a:rPr lang="en-GB" sz="2000" b="1" dirty="0" err="1">
                <a:solidFill>
                  <a:schemeClr val="bg1">
                    <a:lumMod val="50000"/>
                  </a:schemeClr>
                </a:solidFill>
              </a:rPr>
              <a:t>départs</a:t>
            </a:r>
            <a:r>
              <a:rPr lang="en-GB" sz="2000" b="1" dirty="0">
                <a:solidFill>
                  <a:schemeClr val="bg1">
                    <a:lumMod val="50000"/>
                  </a:schemeClr>
                </a:solidFill>
              </a:rPr>
              <a:t>, sur 859 (784) </a:t>
            </a:r>
            <a:r>
              <a:rPr lang="en-GB" sz="2000" b="1" dirty="0" err="1">
                <a:solidFill>
                  <a:schemeClr val="bg1">
                    <a:lumMod val="50000"/>
                  </a:schemeClr>
                </a:solidFill>
              </a:rPr>
              <a:t>réponses</a:t>
            </a:r>
            <a:r>
              <a:rPr lang="en-GB" sz="2000" b="1" dirty="0">
                <a:solidFill>
                  <a:schemeClr val="bg1">
                    <a:lumMod val="50000"/>
                  </a:schemeClr>
                </a:solidFill>
              </a:rPr>
              <a:t> : 3 % (3)	                           </a:t>
            </a:r>
          </a:p>
          <a:p>
            <a:pPr marL="320675" indent="-319088">
              <a:lnSpc>
                <a:spcPct val="87000"/>
              </a:lnSpc>
              <a:spcBef>
                <a:spcPts val="2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endParaRPr lang="en-GB" sz="2000" b="1" dirty="0">
              <a:solidFill>
                <a:schemeClr val="bg1">
                  <a:lumMod val="50000"/>
                </a:schemeClr>
              </a:solidFill>
            </a:endParaRP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Fin de </a:t>
            </a:r>
            <a:r>
              <a:rPr lang="en-GB" sz="2000" b="1" dirty="0" err="1">
                <a:solidFill>
                  <a:schemeClr val="bg1">
                    <a:lumMod val="50000"/>
                  </a:schemeClr>
                </a:solidFill>
              </a:rPr>
              <a:t>contrat</a:t>
            </a:r>
            <a:r>
              <a:rPr lang="en-GB" sz="2000" b="1" dirty="0">
                <a:solidFill>
                  <a:schemeClr val="bg1">
                    <a:lumMod val="50000"/>
                  </a:schemeClr>
                </a:solidFill>
              </a:rPr>
              <a:t>      	                       			41 %  (28)</a:t>
            </a:r>
          </a:p>
          <a:p>
            <a:pPr marL="320675" indent="-319088">
              <a:lnSpc>
                <a:spcPct val="87000"/>
              </a:lnSpc>
              <a:spcBef>
                <a:spcPts val="600"/>
              </a:spcBef>
              <a:buClrTx/>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a:t>
            </a:r>
            <a:r>
              <a:rPr lang="en-GB" sz="2000" b="1" dirty="0" err="1">
                <a:solidFill>
                  <a:schemeClr val="bg1">
                    <a:lumMod val="50000"/>
                  </a:schemeClr>
                </a:solidFill>
              </a:rPr>
              <a:t>Licenciement</a:t>
            </a:r>
            <a:r>
              <a:rPr lang="en-GB" sz="2000" b="1" dirty="0">
                <a:solidFill>
                  <a:schemeClr val="bg1">
                    <a:lumMod val="50000"/>
                  </a:schemeClr>
                </a:solidFill>
              </a:rPr>
              <a:t>                              			20 %  (23) </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a:t>
            </a:r>
            <a:r>
              <a:rPr lang="en-GB" sz="2000" b="1" dirty="0" err="1">
                <a:solidFill>
                  <a:schemeClr val="bg1">
                    <a:lumMod val="50000"/>
                  </a:schemeClr>
                </a:solidFill>
              </a:rPr>
              <a:t>Projet</a:t>
            </a:r>
            <a:r>
              <a:rPr lang="en-GB" sz="2000" b="1" dirty="0">
                <a:solidFill>
                  <a:schemeClr val="bg1">
                    <a:lumMod val="50000"/>
                  </a:schemeClr>
                </a:solidFill>
              </a:rPr>
              <a:t> </a:t>
            </a:r>
            <a:r>
              <a:rPr lang="en-GB" sz="2000" b="1" dirty="0" err="1">
                <a:solidFill>
                  <a:schemeClr val="bg1">
                    <a:lumMod val="50000"/>
                  </a:schemeClr>
                </a:solidFill>
              </a:rPr>
              <a:t>professionnel</a:t>
            </a:r>
            <a:r>
              <a:rPr lang="en-GB" sz="2000" b="1" dirty="0">
                <a:solidFill>
                  <a:schemeClr val="bg1">
                    <a:lumMod val="50000"/>
                  </a:schemeClr>
                </a:solidFill>
              </a:rPr>
              <a:t> </a:t>
            </a:r>
            <a:r>
              <a:rPr lang="en-GB" sz="2000" b="1" dirty="0" err="1">
                <a:solidFill>
                  <a:schemeClr val="bg1">
                    <a:lumMod val="50000"/>
                  </a:schemeClr>
                </a:solidFill>
              </a:rPr>
              <a:t>ou</a:t>
            </a:r>
            <a:r>
              <a:rPr lang="en-GB" sz="2000" b="1" dirty="0">
                <a:solidFill>
                  <a:schemeClr val="bg1">
                    <a:lumMod val="50000"/>
                  </a:schemeClr>
                </a:solidFill>
              </a:rPr>
              <a:t> personnel   	12 %  (22)             </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Rapprochement de conjoint      		  8 %  (18) </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a:t>
            </a:r>
            <a:r>
              <a:rPr lang="en-GB" sz="2000" b="1" dirty="0" err="1">
                <a:solidFill>
                  <a:schemeClr val="bg1">
                    <a:lumMod val="50000"/>
                  </a:schemeClr>
                </a:solidFill>
              </a:rPr>
              <a:t>Démission</a:t>
            </a:r>
            <a:r>
              <a:rPr lang="en-GB" sz="2000" b="1" dirty="0">
                <a:solidFill>
                  <a:schemeClr val="bg1">
                    <a:lumMod val="50000"/>
                  </a:schemeClr>
                </a:solidFill>
              </a:rPr>
              <a:t> pour </a:t>
            </a:r>
            <a:r>
              <a:rPr lang="en-GB" sz="2000" b="1" dirty="0" err="1">
                <a:solidFill>
                  <a:schemeClr val="bg1">
                    <a:lumMod val="50000"/>
                  </a:schemeClr>
                </a:solidFill>
              </a:rPr>
              <a:t>autre</a:t>
            </a:r>
            <a:r>
              <a:rPr lang="en-GB" sz="2000" b="1" dirty="0">
                <a:solidFill>
                  <a:schemeClr val="bg1">
                    <a:lumMod val="50000"/>
                  </a:schemeClr>
                </a:solidFill>
              </a:rPr>
              <a:t> </a:t>
            </a:r>
            <a:r>
              <a:rPr lang="en-GB" sz="2000" b="1" dirty="0" err="1">
                <a:solidFill>
                  <a:schemeClr val="bg1">
                    <a:lumMod val="50000"/>
                  </a:schemeClr>
                </a:solidFill>
              </a:rPr>
              <a:t>emploi</a:t>
            </a:r>
            <a:r>
              <a:rPr lang="en-GB" sz="2000" b="1" dirty="0">
                <a:solidFill>
                  <a:schemeClr val="bg1">
                    <a:lumMod val="50000"/>
                  </a:schemeClr>
                </a:solidFill>
              </a:rPr>
              <a:t>                	  8 %    (0)</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a:t>
            </a:r>
            <a:r>
              <a:rPr lang="en-GB" sz="2000" b="1" dirty="0" err="1">
                <a:solidFill>
                  <a:schemeClr val="bg1">
                    <a:lumMod val="50000"/>
                  </a:schemeClr>
                </a:solidFill>
              </a:rPr>
              <a:t>Démission</a:t>
            </a:r>
            <a:r>
              <a:rPr lang="en-GB" sz="2000" b="1" dirty="0">
                <a:solidFill>
                  <a:schemeClr val="bg1">
                    <a:lumMod val="50000"/>
                  </a:schemeClr>
                </a:solidFill>
              </a:rPr>
              <a:t> sans </a:t>
            </a:r>
            <a:r>
              <a:rPr lang="en-GB" sz="2000" b="1" dirty="0" err="1">
                <a:solidFill>
                  <a:schemeClr val="bg1">
                    <a:lumMod val="50000"/>
                  </a:schemeClr>
                </a:solidFill>
              </a:rPr>
              <a:t>autre</a:t>
            </a:r>
            <a:r>
              <a:rPr lang="en-GB" sz="2000" b="1" dirty="0">
                <a:solidFill>
                  <a:schemeClr val="bg1">
                    <a:lumMod val="50000"/>
                  </a:schemeClr>
                </a:solidFill>
              </a:rPr>
              <a:t> </a:t>
            </a:r>
            <a:r>
              <a:rPr lang="en-GB" sz="2000" b="1" dirty="0" err="1">
                <a:solidFill>
                  <a:schemeClr val="bg1">
                    <a:lumMod val="50000"/>
                  </a:schemeClr>
                </a:solidFill>
              </a:rPr>
              <a:t>emploi</a:t>
            </a:r>
            <a:r>
              <a:rPr lang="en-GB" sz="2000" b="1" dirty="0">
                <a:solidFill>
                  <a:schemeClr val="bg1">
                    <a:lumMod val="50000"/>
                  </a:schemeClr>
                </a:solidFill>
              </a:rPr>
              <a:t>              	  8 %    (9)       </a:t>
            </a:r>
          </a:p>
          <a:p>
            <a:pPr marL="320675" indent="-319088" algn="ctr">
              <a:lnSpc>
                <a:spcPts val="2875"/>
              </a:lnSpc>
              <a:spcBef>
                <a:spcPts val="600"/>
              </a:spcBef>
              <a:buClrTx/>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i="1" dirty="0" err="1">
                <a:solidFill>
                  <a:srgbClr val="990000"/>
                </a:solidFill>
              </a:rPr>
              <a:t>Peu</a:t>
            </a:r>
            <a:r>
              <a:rPr lang="en-GB" sz="2000" b="1" i="1" dirty="0">
                <a:solidFill>
                  <a:srgbClr val="990000"/>
                </a:solidFill>
              </a:rPr>
              <a:t> de </a:t>
            </a:r>
            <a:r>
              <a:rPr lang="en-GB" sz="2000" b="1" i="1" dirty="0" err="1">
                <a:solidFill>
                  <a:srgbClr val="990000"/>
                </a:solidFill>
              </a:rPr>
              <a:t>démissions</a:t>
            </a:r>
            <a:r>
              <a:rPr lang="en-GB" sz="2000" b="1" i="1" dirty="0">
                <a:solidFill>
                  <a:srgbClr val="990000"/>
                </a:solidFill>
              </a:rPr>
              <a:t> ! </a:t>
            </a:r>
          </a:p>
          <a:p>
            <a:pPr marL="320675" indent="-319088" algn="ctr">
              <a:lnSpc>
                <a:spcPts val="1200"/>
              </a:lnSpc>
              <a:spcBef>
                <a:spcPts val="18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i="1" dirty="0">
                <a:solidFill>
                  <a:srgbClr val="990000"/>
                </a:solidFill>
              </a:rPr>
              <a:t>Fin de </a:t>
            </a:r>
            <a:r>
              <a:rPr lang="en-GB" sz="2000" b="1" i="1" dirty="0" err="1">
                <a:solidFill>
                  <a:srgbClr val="990000"/>
                </a:solidFill>
              </a:rPr>
              <a:t>contrats</a:t>
            </a:r>
            <a:r>
              <a:rPr lang="en-GB" sz="2000" b="1" i="1" dirty="0">
                <a:solidFill>
                  <a:srgbClr val="990000"/>
                </a:solidFill>
              </a:rPr>
              <a:t> : plutôt </a:t>
            </a:r>
            <a:r>
              <a:rPr lang="en-GB" sz="2000" b="1" i="1" dirty="0" err="1">
                <a:solidFill>
                  <a:srgbClr val="990000"/>
                </a:solidFill>
              </a:rPr>
              <a:t>en</a:t>
            </a:r>
            <a:r>
              <a:rPr lang="en-GB" sz="2000" b="1" i="1" dirty="0">
                <a:solidFill>
                  <a:srgbClr val="990000"/>
                </a:solidFill>
              </a:rPr>
              <a:t> </a:t>
            </a:r>
            <a:r>
              <a:rPr lang="en-GB" sz="2000" b="1" i="1" dirty="0" err="1">
                <a:solidFill>
                  <a:srgbClr val="990000"/>
                </a:solidFill>
              </a:rPr>
              <a:t>hausse</a:t>
            </a:r>
            <a:r>
              <a:rPr lang="en-GB" sz="2000" b="1" i="1" dirty="0">
                <a:solidFill>
                  <a:srgbClr val="990000"/>
                </a:solidFill>
              </a:rPr>
              <a:t>. </a:t>
            </a:r>
          </a:p>
          <a:p>
            <a:pPr marL="320675" indent="-319088" algn="ctr">
              <a:lnSpc>
                <a:spcPts val="1200"/>
              </a:lnSpc>
              <a:spcBef>
                <a:spcPts val="18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i="1" dirty="0" err="1">
                <a:solidFill>
                  <a:srgbClr val="990000"/>
                </a:solidFill>
              </a:rPr>
              <a:t>Licenciement</a:t>
            </a:r>
            <a:r>
              <a:rPr lang="en-GB" sz="2000" b="1" i="1" dirty="0">
                <a:solidFill>
                  <a:srgbClr val="990000"/>
                </a:solidFill>
              </a:rPr>
              <a:t> : stable.</a:t>
            </a:r>
          </a:p>
          <a:p>
            <a:pPr marL="320675" indent="-319088" algn="ctr">
              <a:lnSpc>
                <a:spcPts val="1200"/>
              </a:lnSpc>
              <a:spcBef>
                <a:spcPts val="18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i="1" dirty="0">
                <a:solidFill>
                  <a:srgbClr val="990000"/>
                </a:solidFill>
              </a:rPr>
              <a:t>Rapprochement conjoint plutôt </a:t>
            </a:r>
            <a:r>
              <a:rPr lang="en-GB" sz="2000" b="1" i="1" dirty="0" err="1">
                <a:solidFill>
                  <a:srgbClr val="990000"/>
                </a:solidFill>
              </a:rPr>
              <a:t>en</a:t>
            </a:r>
            <a:r>
              <a:rPr lang="en-GB" sz="2000" b="1" i="1" dirty="0">
                <a:solidFill>
                  <a:srgbClr val="990000"/>
                </a:solidFill>
              </a:rPr>
              <a:t> </a:t>
            </a:r>
            <a:r>
              <a:rPr lang="en-GB" sz="2000" b="1" i="1" dirty="0" err="1">
                <a:solidFill>
                  <a:srgbClr val="990000"/>
                </a:solidFill>
              </a:rPr>
              <a:t>baisse</a:t>
            </a:r>
            <a:r>
              <a:rPr lang="en-GB" sz="2000" b="1" i="1" dirty="0">
                <a:solidFill>
                  <a:srgbClr val="990000"/>
                </a:solidFill>
              </a:rPr>
              <a:t>. </a:t>
            </a:r>
            <a:endParaRPr lang="fr-FR" sz="2000" dirty="0"/>
          </a:p>
        </p:txBody>
      </p:sp>
      <p:pic>
        <p:nvPicPr>
          <p:cNvPr id="6" name="Picture 10" descr="Site, Barrière, Barre, Sécurité">
            <a:extLst>
              <a:ext uri="{FF2B5EF4-FFF2-40B4-BE49-F238E27FC236}">
                <a16:creationId xmlns:a16="http://schemas.microsoft.com/office/drawing/2014/main" id="{AC42A8E7-56AE-4EB4-AA20-FE1E2BE795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0792" y="4555555"/>
            <a:ext cx="144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982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E385CF-5175-4959-AD18-5B98A970CD80}"/>
              </a:ext>
            </a:extLst>
          </p:cNvPr>
          <p:cNvSpPr/>
          <p:nvPr/>
        </p:nvSpPr>
        <p:spPr>
          <a:xfrm>
            <a:off x="2610673" y="137933"/>
            <a:ext cx="7036905" cy="442044"/>
          </a:xfrm>
          <a:prstGeom prst="rect">
            <a:avLst/>
          </a:prstGeom>
        </p:spPr>
        <p:txBody>
          <a:bodyPr wrap="square">
            <a:spAutoFit/>
          </a:bodyPr>
          <a:lstStyle/>
          <a:p>
            <a:pPr algn="ctr">
              <a:lnSpc>
                <a:spcPct val="139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u="sng" dirty="0">
                <a:solidFill>
                  <a:schemeClr val="accent1">
                    <a:lumMod val="75000"/>
                  </a:schemeClr>
                </a:solidFill>
                <a:latin typeface="Calibri" pitchFamily="34" charset="0"/>
              </a:rPr>
              <a:t>OBSERVATOIRE DE L’EMPLOI 2017 ENQUÊTE REALISÉE PAR INGENIA</a:t>
            </a:r>
            <a:endParaRPr lang="fr-FR" b="1" u="sng" dirty="0">
              <a:solidFill>
                <a:schemeClr val="accent1">
                  <a:lumMod val="75000"/>
                </a:schemeClr>
              </a:solidFill>
              <a:latin typeface="Calibri" pitchFamily="34" charset="0"/>
            </a:endParaRPr>
          </a:p>
        </p:txBody>
      </p:sp>
      <p:pic>
        <p:nvPicPr>
          <p:cNvPr id="3" name="Image 2">
            <a:extLst>
              <a:ext uri="{FF2B5EF4-FFF2-40B4-BE49-F238E27FC236}">
                <a16:creationId xmlns:a16="http://schemas.microsoft.com/office/drawing/2014/main" id="{1FBB9A3A-9EC1-4E90-BC37-234AFCB425E7}"/>
              </a:ext>
            </a:extLst>
          </p:cNvPr>
          <p:cNvPicPr/>
          <p:nvPr/>
        </p:nvPicPr>
        <p:blipFill>
          <a:blip r:embed="rId2" cstate="print"/>
          <a:srcRect/>
          <a:stretch>
            <a:fillRect/>
          </a:stretch>
        </p:blipFill>
        <p:spPr bwMode="auto">
          <a:xfrm>
            <a:off x="571417" y="139058"/>
            <a:ext cx="1322070" cy="476250"/>
          </a:xfrm>
          <a:prstGeom prst="rect">
            <a:avLst/>
          </a:prstGeom>
          <a:noFill/>
          <a:ln w="9525">
            <a:noFill/>
            <a:miter lim="800000"/>
            <a:headEnd/>
            <a:tailEnd/>
          </a:ln>
        </p:spPr>
      </p:pic>
      <p:sp>
        <p:nvSpPr>
          <p:cNvPr id="4" name="Espace réservé du numéro de diapositive 3">
            <a:extLst>
              <a:ext uri="{FF2B5EF4-FFF2-40B4-BE49-F238E27FC236}">
                <a16:creationId xmlns:a16="http://schemas.microsoft.com/office/drawing/2014/main" id="{E2E20E43-5886-4089-9FD3-1C033E3184C6}"/>
              </a:ext>
            </a:extLst>
          </p:cNvPr>
          <p:cNvSpPr>
            <a:spLocks noGrp="1"/>
          </p:cNvSpPr>
          <p:nvPr>
            <p:ph type="sldNum" sz="quarter" idx="12"/>
          </p:nvPr>
        </p:nvSpPr>
        <p:spPr/>
        <p:txBody>
          <a:bodyPr/>
          <a:lstStyle/>
          <a:p>
            <a:fld id="{CA131623-9051-4793-8AE4-C028931CE291}" type="slidenum">
              <a:rPr lang="fr-FR" smtClean="0"/>
              <a:t>23</a:t>
            </a:fld>
            <a:endParaRPr lang="fr-FR"/>
          </a:p>
        </p:txBody>
      </p:sp>
      <p:sp>
        <p:nvSpPr>
          <p:cNvPr id="5" name="Text Box 4">
            <a:extLst>
              <a:ext uri="{FF2B5EF4-FFF2-40B4-BE49-F238E27FC236}">
                <a16:creationId xmlns:a16="http://schemas.microsoft.com/office/drawing/2014/main" id="{31115447-6141-42C0-93F7-1D4D451BBA9E}"/>
              </a:ext>
            </a:extLst>
          </p:cNvPr>
          <p:cNvSpPr txBox="1">
            <a:spLocks noChangeArrowheads="1"/>
          </p:cNvSpPr>
          <p:nvPr/>
        </p:nvSpPr>
        <p:spPr bwMode="auto">
          <a:xfrm>
            <a:off x="1422993" y="618057"/>
            <a:ext cx="9346013" cy="1565850"/>
          </a:xfrm>
          <a:prstGeom prst="rect">
            <a:avLst/>
          </a:prstGeom>
          <a:noFill/>
          <a:ln w="9525">
            <a:noFill/>
            <a:round/>
            <a:headEnd/>
            <a:tailEnd/>
          </a:ln>
        </p:spPr>
        <p:txBody>
          <a:bodyPr lIns="90000" tIns="46800" rIns="90000" bIns="46800"/>
          <a:lstStyle/>
          <a:p>
            <a:pPr marL="320675" indent="-319088">
              <a:lnSpc>
                <a:spcPct val="87000"/>
              </a:lnSpc>
              <a:spcBef>
                <a:spcPts val="25"/>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endParaRPr lang="en-GB" sz="100" b="1" dirty="0">
              <a:solidFill>
                <a:srgbClr val="003366"/>
              </a:solidFill>
            </a:endParaRPr>
          </a:p>
          <a:p>
            <a:pPr marL="320675" indent="-319088" algn="ctr">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u="sng" dirty="0">
                <a:solidFill>
                  <a:srgbClr val="00B050"/>
                </a:solidFill>
              </a:rPr>
              <a:t>CONNAISSEZ-VOUS INGENIA ?</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800" b="1" dirty="0">
                <a:solidFill>
                  <a:srgbClr val="000099"/>
                </a:solidFill>
              </a:rPr>
              <a:t> </a:t>
            </a:r>
          </a:p>
          <a:p>
            <a:pPr marL="320675" indent="-319088" algn="ctr">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OUI : 82 % (83)</a:t>
            </a:r>
          </a:p>
          <a:p>
            <a:pPr marL="320675" indent="-319088" algn="ctr">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800" b="1" dirty="0">
                <a:solidFill>
                  <a:srgbClr val="000099"/>
                </a:solidFill>
              </a:rPr>
              <a:t> </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800" b="1" dirty="0">
                <a:solidFill>
                  <a:srgbClr val="C00000"/>
                </a:solidFill>
              </a:rPr>
              <a:t>INGENIA </a:t>
            </a:r>
            <a:r>
              <a:rPr lang="en-GB" sz="2800" b="1" dirty="0" err="1">
                <a:solidFill>
                  <a:srgbClr val="C00000"/>
                </a:solidFill>
              </a:rPr>
              <a:t>est</a:t>
            </a:r>
            <a:r>
              <a:rPr lang="en-GB" sz="2800" b="1" dirty="0">
                <a:solidFill>
                  <a:srgbClr val="C00000"/>
                </a:solidFill>
              </a:rPr>
              <a:t> </a:t>
            </a:r>
            <a:r>
              <a:rPr lang="en-GB" sz="2800" b="1" dirty="0" err="1">
                <a:solidFill>
                  <a:srgbClr val="C00000"/>
                </a:solidFill>
              </a:rPr>
              <a:t>bien</a:t>
            </a:r>
            <a:r>
              <a:rPr lang="en-GB" sz="2800" b="1" dirty="0">
                <a:solidFill>
                  <a:srgbClr val="C00000"/>
                </a:solidFill>
              </a:rPr>
              <a:t> visible ! 8 000 </a:t>
            </a:r>
            <a:r>
              <a:rPr lang="en-GB" sz="2800" b="1" dirty="0" err="1">
                <a:solidFill>
                  <a:srgbClr val="C00000"/>
                </a:solidFill>
              </a:rPr>
              <a:t>visites</a:t>
            </a:r>
            <a:r>
              <a:rPr lang="en-GB" sz="2800" b="1" dirty="0">
                <a:solidFill>
                  <a:srgbClr val="C00000"/>
                </a:solidFill>
              </a:rPr>
              <a:t> par </a:t>
            </a:r>
            <a:r>
              <a:rPr lang="en-GB" sz="2800" b="1" dirty="0" err="1">
                <a:solidFill>
                  <a:srgbClr val="C00000"/>
                </a:solidFill>
              </a:rPr>
              <a:t>mois</a:t>
            </a:r>
            <a:r>
              <a:rPr lang="en-GB" sz="2800" b="1" dirty="0">
                <a:solidFill>
                  <a:srgbClr val="C00000"/>
                </a:solidFill>
              </a:rPr>
              <a:t> </a:t>
            </a:r>
            <a:r>
              <a:rPr lang="en-GB" sz="2800" b="1" dirty="0" err="1">
                <a:solidFill>
                  <a:srgbClr val="C00000"/>
                </a:solidFill>
              </a:rPr>
              <a:t>en</a:t>
            </a:r>
            <a:r>
              <a:rPr lang="en-GB" sz="2800" b="1" dirty="0">
                <a:solidFill>
                  <a:srgbClr val="C00000"/>
                </a:solidFill>
              </a:rPr>
              <a:t> </a:t>
            </a:r>
            <a:r>
              <a:rPr lang="en-GB" sz="2800" b="1" dirty="0" err="1">
                <a:solidFill>
                  <a:srgbClr val="C00000"/>
                </a:solidFill>
              </a:rPr>
              <a:t>moyenne</a:t>
            </a:r>
            <a:r>
              <a:rPr lang="en-GB" sz="2800" b="1" dirty="0">
                <a:solidFill>
                  <a:srgbClr val="C00000"/>
                </a:solidFill>
              </a:rPr>
              <a:t>.</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endParaRPr lang="en-GB" sz="800" b="1" dirty="0">
              <a:solidFill>
                <a:srgbClr val="000099"/>
              </a:solidFill>
            </a:endParaRPr>
          </a:p>
          <a:p>
            <a:pPr marL="320675" indent="-319088">
              <a:lnSpc>
                <a:spcPct val="87000"/>
              </a:lnSpc>
              <a:spcBef>
                <a:spcPts val="600"/>
              </a:spcBef>
              <a:buClrTx/>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a:solidFill>
                  <a:srgbClr val="C00000"/>
                </a:solidFill>
                <a:latin typeface="Arial Black" pitchFamily="34" charset="0"/>
              </a:rPr>
              <a:t>			</a:t>
            </a:r>
            <a:endParaRPr lang="en-GB" b="1" i="1" dirty="0">
              <a:solidFill>
                <a:srgbClr val="C00000"/>
              </a:solidFill>
            </a:endParaRPr>
          </a:p>
        </p:txBody>
      </p:sp>
      <p:pic>
        <p:nvPicPr>
          <p:cNvPr id="8" name="Image 7">
            <a:extLst>
              <a:ext uri="{FF2B5EF4-FFF2-40B4-BE49-F238E27FC236}">
                <a16:creationId xmlns:a16="http://schemas.microsoft.com/office/drawing/2014/main" id="{B7ACD0F3-6092-4750-8CC2-CE8E02DA6ACC}"/>
              </a:ext>
            </a:extLst>
          </p:cNvPr>
          <p:cNvPicPr>
            <a:picLocks noChangeAspect="1"/>
          </p:cNvPicPr>
          <p:nvPr/>
        </p:nvPicPr>
        <p:blipFill>
          <a:blip r:embed="rId3"/>
          <a:stretch>
            <a:fillRect/>
          </a:stretch>
        </p:blipFill>
        <p:spPr>
          <a:xfrm>
            <a:off x="1787944" y="2331939"/>
            <a:ext cx="8682361" cy="4320000"/>
          </a:xfrm>
          <a:prstGeom prst="rect">
            <a:avLst/>
          </a:prstGeom>
        </p:spPr>
      </p:pic>
    </p:spTree>
    <p:extLst>
      <p:ext uri="{BB962C8B-B14F-4D97-AF65-F5344CB8AC3E}">
        <p14:creationId xmlns:p14="http://schemas.microsoft.com/office/powerpoint/2010/main" val="943862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4AC7C-C412-493D-AC71-E471012B06BB}"/>
              </a:ext>
            </a:extLst>
          </p:cNvPr>
          <p:cNvSpPr/>
          <p:nvPr/>
        </p:nvSpPr>
        <p:spPr>
          <a:xfrm>
            <a:off x="2610674" y="112554"/>
            <a:ext cx="7036905" cy="442044"/>
          </a:xfrm>
          <a:prstGeom prst="rect">
            <a:avLst/>
          </a:prstGeom>
        </p:spPr>
        <p:txBody>
          <a:bodyPr wrap="square">
            <a:spAutoFit/>
          </a:bodyPr>
          <a:lstStyle/>
          <a:p>
            <a:pPr algn="ctr">
              <a:lnSpc>
                <a:spcPct val="139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u="sng" dirty="0">
                <a:solidFill>
                  <a:schemeClr val="accent1">
                    <a:lumMod val="75000"/>
                  </a:schemeClr>
                </a:solidFill>
                <a:latin typeface="Calibri" pitchFamily="34" charset="0"/>
              </a:rPr>
              <a:t>OBSERVATOIRE DE L’EMPLOI 2017 ENQUÊTE REALISÉE PAR INGENIA</a:t>
            </a:r>
            <a:endParaRPr lang="fr-FR" b="1" u="sng" dirty="0">
              <a:solidFill>
                <a:schemeClr val="accent1">
                  <a:lumMod val="75000"/>
                </a:schemeClr>
              </a:solidFill>
              <a:latin typeface="Calibri" pitchFamily="34" charset="0"/>
            </a:endParaRPr>
          </a:p>
        </p:txBody>
      </p:sp>
      <p:pic>
        <p:nvPicPr>
          <p:cNvPr id="3" name="Image 2">
            <a:extLst>
              <a:ext uri="{FF2B5EF4-FFF2-40B4-BE49-F238E27FC236}">
                <a16:creationId xmlns:a16="http://schemas.microsoft.com/office/drawing/2014/main" id="{E4B3311C-FCDC-45EE-BB5E-53C874293279}"/>
              </a:ext>
            </a:extLst>
          </p:cNvPr>
          <p:cNvPicPr/>
          <p:nvPr/>
        </p:nvPicPr>
        <p:blipFill>
          <a:blip r:embed="rId2" cstate="print"/>
          <a:srcRect/>
          <a:stretch>
            <a:fillRect/>
          </a:stretch>
        </p:blipFill>
        <p:spPr bwMode="auto">
          <a:xfrm>
            <a:off x="571417" y="139058"/>
            <a:ext cx="1322070" cy="476250"/>
          </a:xfrm>
          <a:prstGeom prst="rect">
            <a:avLst/>
          </a:prstGeom>
          <a:noFill/>
          <a:ln w="9525">
            <a:noFill/>
            <a:miter lim="800000"/>
            <a:headEnd/>
            <a:tailEnd/>
          </a:ln>
        </p:spPr>
      </p:pic>
      <p:sp>
        <p:nvSpPr>
          <p:cNvPr id="4" name="Espace réservé du numéro de diapositive 3">
            <a:extLst>
              <a:ext uri="{FF2B5EF4-FFF2-40B4-BE49-F238E27FC236}">
                <a16:creationId xmlns:a16="http://schemas.microsoft.com/office/drawing/2014/main" id="{22EE1872-22AE-460B-86B6-2B5CF05A645E}"/>
              </a:ext>
            </a:extLst>
          </p:cNvPr>
          <p:cNvSpPr>
            <a:spLocks noGrp="1"/>
          </p:cNvSpPr>
          <p:nvPr>
            <p:ph type="sldNum" sz="quarter" idx="12"/>
          </p:nvPr>
        </p:nvSpPr>
        <p:spPr/>
        <p:txBody>
          <a:bodyPr/>
          <a:lstStyle/>
          <a:p>
            <a:fld id="{CA131623-9051-4793-8AE4-C028931CE291}" type="slidenum">
              <a:rPr lang="fr-FR" smtClean="0"/>
              <a:t>24</a:t>
            </a:fld>
            <a:endParaRPr lang="fr-FR"/>
          </a:p>
        </p:txBody>
      </p:sp>
      <p:sp>
        <p:nvSpPr>
          <p:cNvPr id="5" name="Rectangle 4">
            <a:extLst>
              <a:ext uri="{FF2B5EF4-FFF2-40B4-BE49-F238E27FC236}">
                <a16:creationId xmlns:a16="http://schemas.microsoft.com/office/drawing/2014/main" id="{80DDD044-517F-411A-9193-17154D709773}"/>
              </a:ext>
            </a:extLst>
          </p:cNvPr>
          <p:cNvSpPr/>
          <p:nvPr/>
        </p:nvSpPr>
        <p:spPr>
          <a:xfrm>
            <a:off x="1911623" y="1046883"/>
            <a:ext cx="8435005" cy="3833935"/>
          </a:xfrm>
          <a:prstGeom prst="rect">
            <a:avLst/>
          </a:prstGeom>
        </p:spPr>
        <p:txBody>
          <a:bodyPr wrap="square">
            <a:spAutoFit/>
          </a:bodyPr>
          <a:lstStyle/>
          <a:p>
            <a:pPr marL="320675" indent="-319088" algn="ctr">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3600" b="1" dirty="0">
                <a:solidFill>
                  <a:srgbClr val="00B050"/>
                </a:solidFill>
              </a:rPr>
              <a:t>INGENIA</a:t>
            </a:r>
            <a:r>
              <a:rPr lang="en-GB" sz="2000" b="1" dirty="0">
                <a:solidFill>
                  <a:srgbClr val="C00000"/>
                </a:solidFill>
              </a:rPr>
              <a:t> </a:t>
            </a:r>
          </a:p>
          <a:p>
            <a:pPr marL="320675" indent="-319088" algn="ctr">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u="sng" dirty="0" err="1">
                <a:solidFill>
                  <a:srgbClr val="00B050"/>
                </a:solidFill>
              </a:rPr>
              <a:t>Vous</a:t>
            </a:r>
            <a:r>
              <a:rPr lang="en-GB" sz="2000" b="1" u="sng" dirty="0">
                <a:solidFill>
                  <a:srgbClr val="00B050"/>
                </a:solidFill>
              </a:rPr>
              <a:t> </a:t>
            </a:r>
            <a:r>
              <a:rPr lang="en-GB" sz="2000" b="1" u="sng" dirty="0" err="1">
                <a:solidFill>
                  <a:srgbClr val="00B050"/>
                </a:solidFill>
              </a:rPr>
              <a:t>avez</a:t>
            </a:r>
            <a:r>
              <a:rPr lang="en-GB" sz="2000" b="1" u="sng" dirty="0">
                <a:solidFill>
                  <a:srgbClr val="00B050"/>
                </a:solidFill>
              </a:rPr>
              <a:t> </a:t>
            </a:r>
            <a:r>
              <a:rPr lang="en-GB" sz="2000" b="1" u="sng" dirty="0" err="1">
                <a:solidFill>
                  <a:srgbClr val="00B050"/>
                </a:solidFill>
              </a:rPr>
              <a:t>utilisé</a:t>
            </a:r>
            <a:r>
              <a:rPr lang="en-GB" sz="2000" b="1" u="sng" dirty="0">
                <a:solidFill>
                  <a:srgbClr val="00B050"/>
                </a:solidFill>
              </a:rPr>
              <a:t> les Services ....</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rgbClr val="000099"/>
                </a:solidFill>
              </a:rPr>
              <a:t>	</a:t>
            </a:r>
            <a:r>
              <a:rPr lang="en-GB" sz="2000" b="1" dirty="0"/>
              <a:t>						</a:t>
            </a:r>
            <a:r>
              <a:rPr lang="en-GB" sz="2000" b="1" dirty="0">
                <a:solidFill>
                  <a:schemeClr val="bg1">
                    <a:lumMod val="50000"/>
                  </a:schemeClr>
                </a:solidFill>
              </a:rPr>
              <a:t>   ( 859 </a:t>
            </a:r>
            <a:r>
              <a:rPr lang="en-GB" sz="2000" b="1" dirty="0" err="1">
                <a:solidFill>
                  <a:schemeClr val="bg1">
                    <a:lumMod val="50000"/>
                  </a:schemeClr>
                </a:solidFill>
              </a:rPr>
              <a:t>réponses</a:t>
            </a:r>
            <a:r>
              <a:rPr lang="en-GB" sz="2000" b="1" dirty="0">
                <a:solidFill>
                  <a:schemeClr val="bg1">
                    <a:lumMod val="50000"/>
                  </a:schemeClr>
                </a:solidFill>
              </a:rPr>
              <a:t> )</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endParaRPr lang="en-GB" sz="2000" b="1" dirty="0">
              <a:solidFill>
                <a:schemeClr val="bg1">
                  <a:lumMod val="50000"/>
                </a:schemeClr>
              </a:solidFill>
            </a:endParaRP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Consultation des </a:t>
            </a:r>
            <a:r>
              <a:rPr lang="en-GB" sz="2000" b="1" dirty="0" err="1">
                <a:solidFill>
                  <a:schemeClr val="bg1">
                    <a:lumMod val="50000"/>
                  </a:schemeClr>
                </a:solidFill>
              </a:rPr>
              <a:t>offres</a:t>
            </a:r>
            <a:r>
              <a:rPr lang="en-GB" sz="2000" b="1" dirty="0">
                <a:solidFill>
                  <a:schemeClr val="bg1">
                    <a:lumMod val="50000"/>
                  </a:schemeClr>
                </a:solidFill>
              </a:rPr>
              <a:t> </a:t>
            </a:r>
            <a:r>
              <a:rPr lang="en-GB" sz="2000" b="1" dirty="0" err="1">
                <a:solidFill>
                  <a:schemeClr val="bg1">
                    <a:lumMod val="50000"/>
                  </a:schemeClr>
                </a:solidFill>
              </a:rPr>
              <a:t>d’emploi</a:t>
            </a:r>
            <a:r>
              <a:rPr lang="en-GB" sz="2000" b="1" dirty="0">
                <a:solidFill>
                  <a:schemeClr val="bg1">
                    <a:lumMod val="50000"/>
                  </a:schemeClr>
                </a:solidFill>
              </a:rPr>
              <a:t>							34 % (34)</a:t>
            </a:r>
          </a:p>
          <a:p>
            <a:pPr marL="320675" indent="-319088">
              <a:lnSpc>
                <a:spcPct val="87000"/>
              </a:lnSpc>
              <a:spcBef>
                <a:spcPts val="600"/>
              </a:spcBef>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Consultation de </a:t>
            </a:r>
            <a:r>
              <a:rPr lang="en-GB" sz="2000" b="1" dirty="0" err="1">
                <a:solidFill>
                  <a:schemeClr val="bg1">
                    <a:lumMod val="50000"/>
                  </a:schemeClr>
                </a:solidFill>
              </a:rPr>
              <a:t>l’Annuaire</a:t>
            </a:r>
            <a:r>
              <a:rPr lang="en-GB" sz="2000" b="1" dirty="0">
                <a:solidFill>
                  <a:schemeClr val="bg1">
                    <a:lumMod val="50000"/>
                  </a:schemeClr>
                </a:solidFill>
              </a:rPr>
              <a:t> des </a:t>
            </a:r>
            <a:r>
              <a:rPr lang="en-GB" sz="2000" b="1" dirty="0" err="1">
                <a:solidFill>
                  <a:schemeClr val="bg1">
                    <a:lumMod val="50000"/>
                  </a:schemeClr>
                </a:solidFill>
              </a:rPr>
              <a:t>Ingénieurs</a:t>
            </a:r>
            <a:r>
              <a:rPr lang="en-GB" sz="2000" b="1" dirty="0">
                <a:solidFill>
                  <a:schemeClr val="bg1">
                    <a:lumMod val="50000"/>
                  </a:schemeClr>
                </a:solidFill>
              </a:rPr>
              <a:t> des 4 </a:t>
            </a:r>
            <a:r>
              <a:rPr lang="en-GB" sz="2000" b="1" dirty="0" err="1">
                <a:solidFill>
                  <a:schemeClr val="bg1">
                    <a:lumMod val="50000"/>
                  </a:schemeClr>
                </a:solidFill>
              </a:rPr>
              <a:t>Ecoles</a:t>
            </a:r>
            <a:r>
              <a:rPr lang="en-GB" sz="2000" b="1" dirty="0">
                <a:solidFill>
                  <a:schemeClr val="bg1">
                    <a:lumMod val="50000"/>
                  </a:schemeClr>
                </a:solidFill>
              </a:rPr>
              <a:t>		24 % (24)</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Consultation des News									15 % (20)</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Entretien </a:t>
            </a:r>
            <a:r>
              <a:rPr lang="en-GB" sz="2000" b="1" dirty="0" err="1">
                <a:solidFill>
                  <a:schemeClr val="bg1">
                    <a:lumMod val="50000"/>
                  </a:schemeClr>
                </a:solidFill>
              </a:rPr>
              <a:t>spécialisé</a:t>
            </a:r>
            <a:r>
              <a:rPr lang="en-GB" sz="2000" b="1" dirty="0">
                <a:solidFill>
                  <a:schemeClr val="bg1">
                    <a:lumMod val="50000"/>
                  </a:schemeClr>
                </a:solidFill>
              </a:rPr>
              <a:t> avec </a:t>
            </a:r>
            <a:r>
              <a:rPr lang="en-GB" sz="2000" b="1" dirty="0" err="1">
                <a:solidFill>
                  <a:schemeClr val="bg1">
                    <a:lumMod val="50000"/>
                  </a:schemeClr>
                </a:solidFill>
              </a:rPr>
              <a:t>Responsable</a:t>
            </a:r>
            <a:r>
              <a:rPr lang="en-GB" sz="2000" b="1" dirty="0">
                <a:solidFill>
                  <a:schemeClr val="bg1">
                    <a:lumMod val="50000"/>
                  </a:schemeClr>
                </a:solidFill>
              </a:rPr>
              <a:t> </a:t>
            </a:r>
            <a:r>
              <a:rPr lang="en-GB" sz="2000" b="1" dirty="0" err="1">
                <a:solidFill>
                  <a:schemeClr val="bg1">
                    <a:lumMod val="50000"/>
                  </a:schemeClr>
                </a:solidFill>
              </a:rPr>
              <a:t>Emploi</a:t>
            </a:r>
            <a:r>
              <a:rPr lang="en-GB" sz="2000" b="1" dirty="0">
                <a:solidFill>
                  <a:schemeClr val="bg1">
                    <a:lumMod val="50000"/>
                  </a:schemeClr>
                </a:solidFill>
              </a:rPr>
              <a:t>/</a:t>
            </a:r>
            <a:r>
              <a:rPr lang="en-GB" sz="2000" b="1" dirty="0" err="1">
                <a:solidFill>
                  <a:schemeClr val="bg1">
                    <a:lumMod val="50000"/>
                  </a:schemeClr>
                </a:solidFill>
              </a:rPr>
              <a:t>Carrière</a:t>
            </a:r>
            <a:r>
              <a:rPr lang="en-GB" sz="2000" b="1" dirty="0">
                <a:solidFill>
                  <a:schemeClr val="bg1">
                    <a:lumMod val="50000"/>
                  </a:schemeClr>
                </a:solidFill>
              </a:rPr>
              <a:t>	   	  8 %   (7)</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Consultation de la page Facebook de Ingenia				  2 % (nouveau)</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endParaRPr lang="en-GB" sz="800" b="1" dirty="0">
              <a:solidFill>
                <a:schemeClr val="bg1">
                  <a:lumMod val="50000"/>
                </a:schemeClr>
              </a:solidFill>
            </a:endParaRP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a:solidFill>
                  <a:srgbClr val="000099"/>
                </a:solidFill>
              </a:rPr>
              <a:t>    </a:t>
            </a:r>
            <a:endParaRPr lang="en-GB" b="1" i="1" dirty="0">
              <a:solidFill>
                <a:srgbClr val="C00000"/>
              </a:solidFill>
            </a:endParaRPr>
          </a:p>
        </p:txBody>
      </p:sp>
      <p:pic>
        <p:nvPicPr>
          <p:cNvPr id="6" name="Picture 2" descr="Emploi, Travail, Conseil, Caractères, Burn Out, Épuisé">
            <a:extLst>
              <a:ext uri="{FF2B5EF4-FFF2-40B4-BE49-F238E27FC236}">
                <a16:creationId xmlns:a16="http://schemas.microsoft.com/office/drawing/2014/main" id="{2B167795-F170-4C47-917F-D9DA48AA53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222" y="493620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Question, Point D'Interrogation, Aide, Réponse, Symbole">
            <a:extLst>
              <a:ext uri="{FF2B5EF4-FFF2-40B4-BE49-F238E27FC236}">
                <a16:creationId xmlns:a16="http://schemas.microsoft.com/office/drawing/2014/main" id="{1327CA7C-BE19-450C-984C-5DDD04A5F0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452" y="2469354"/>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Question, Point D'Interrogation, Aide">
            <a:extLst>
              <a:ext uri="{FF2B5EF4-FFF2-40B4-BE49-F238E27FC236}">
                <a16:creationId xmlns:a16="http://schemas.microsoft.com/office/drawing/2014/main" id="{561D80FD-C93C-4922-9EE3-C47E4B6F1D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14531" y="2469354"/>
            <a:ext cx="144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497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F9D7849-DD09-4868-B16C-DE6D2FABEB9F}"/>
              </a:ext>
            </a:extLst>
          </p:cNvPr>
          <p:cNvSpPr>
            <a:spLocks noGrp="1"/>
          </p:cNvSpPr>
          <p:nvPr>
            <p:ph type="sldNum" sz="quarter" idx="12"/>
          </p:nvPr>
        </p:nvSpPr>
        <p:spPr/>
        <p:txBody>
          <a:bodyPr/>
          <a:lstStyle/>
          <a:p>
            <a:fld id="{CA131623-9051-4793-8AE4-C028931CE291}" type="slidenum">
              <a:rPr lang="fr-FR" smtClean="0"/>
              <a:t>25</a:t>
            </a:fld>
            <a:endParaRPr lang="fr-FR"/>
          </a:p>
        </p:txBody>
      </p:sp>
      <p:sp>
        <p:nvSpPr>
          <p:cNvPr id="3" name="Rectangle 2">
            <a:extLst>
              <a:ext uri="{FF2B5EF4-FFF2-40B4-BE49-F238E27FC236}">
                <a16:creationId xmlns:a16="http://schemas.microsoft.com/office/drawing/2014/main" id="{791A4286-E958-4E60-BEDD-16082B6EF5FE}"/>
              </a:ext>
            </a:extLst>
          </p:cNvPr>
          <p:cNvSpPr/>
          <p:nvPr/>
        </p:nvSpPr>
        <p:spPr>
          <a:xfrm>
            <a:off x="2946399" y="137933"/>
            <a:ext cx="6821714" cy="477375"/>
          </a:xfrm>
          <a:prstGeom prst="rect">
            <a:avLst/>
          </a:prstGeom>
        </p:spPr>
        <p:txBody>
          <a:bodyPr wrap="square">
            <a:spAutoFit/>
          </a:bodyPr>
          <a:lstStyle/>
          <a:p>
            <a:pPr algn="ctr">
              <a:lnSpc>
                <a:spcPct val="139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u="sng" dirty="0">
                <a:solidFill>
                  <a:schemeClr val="accent1">
                    <a:lumMod val="75000"/>
                  </a:schemeClr>
                </a:solidFill>
                <a:latin typeface="Calibri" pitchFamily="34" charset="0"/>
              </a:rPr>
              <a:t>OBSERVATOIRE DE L’EMPLOI 2017 ENQUÊTE REALISÉE PAR INGENIA</a:t>
            </a:r>
            <a:endParaRPr lang="fr-FR" b="1" u="sng" dirty="0">
              <a:solidFill>
                <a:schemeClr val="accent1">
                  <a:lumMod val="75000"/>
                </a:schemeClr>
              </a:solidFill>
              <a:latin typeface="Calibri" pitchFamily="34" charset="0"/>
            </a:endParaRPr>
          </a:p>
        </p:txBody>
      </p:sp>
      <p:pic>
        <p:nvPicPr>
          <p:cNvPr id="4" name="Image 3">
            <a:extLst>
              <a:ext uri="{FF2B5EF4-FFF2-40B4-BE49-F238E27FC236}">
                <a16:creationId xmlns:a16="http://schemas.microsoft.com/office/drawing/2014/main" id="{0F0C2A31-0FAF-4027-8FA5-C5DB2D0D64A6}"/>
              </a:ext>
            </a:extLst>
          </p:cNvPr>
          <p:cNvPicPr/>
          <p:nvPr/>
        </p:nvPicPr>
        <p:blipFill>
          <a:blip r:embed="rId2" cstate="print"/>
          <a:srcRect/>
          <a:stretch>
            <a:fillRect/>
          </a:stretch>
        </p:blipFill>
        <p:spPr bwMode="auto">
          <a:xfrm>
            <a:off x="571417" y="139058"/>
            <a:ext cx="1322070" cy="476250"/>
          </a:xfrm>
          <a:prstGeom prst="rect">
            <a:avLst/>
          </a:prstGeom>
          <a:noFill/>
          <a:ln w="9525">
            <a:noFill/>
            <a:miter lim="800000"/>
            <a:headEnd/>
            <a:tailEnd/>
          </a:ln>
        </p:spPr>
      </p:pic>
      <p:sp>
        <p:nvSpPr>
          <p:cNvPr id="5" name="Rectangle 4">
            <a:extLst>
              <a:ext uri="{FF2B5EF4-FFF2-40B4-BE49-F238E27FC236}">
                <a16:creationId xmlns:a16="http://schemas.microsoft.com/office/drawing/2014/main" id="{A13E493C-3B22-40ED-B02C-71EEB72C64FF}"/>
              </a:ext>
            </a:extLst>
          </p:cNvPr>
          <p:cNvSpPr/>
          <p:nvPr/>
        </p:nvSpPr>
        <p:spPr>
          <a:xfrm>
            <a:off x="1455056" y="1344411"/>
            <a:ext cx="9804399" cy="4616648"/>
          </a:xfrm>
          <a:prstGeom prst="rect">
            <a:avLst/>
          </a:prstGeom>
        </p:spPr>
        <p:txBody>
          <a:bodyPr wrap="square">
            <a:spAutoFit/>
          </a:bodyPr>
          <a:lstStyle/>
          <a:p>
            <a:pPr marL="320675" indent="-319088">
              <a:lnSpc>
                <a:spcPct val="70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rgbClr val="C00000"/>
                </a:solidFill>
              </a:rPr>
              <a:t>									</a:t>
            </a:r>
            <a:r>
              <a:rPr lang="en-GB" sz="2000" b="1" u="sng" dirty="0">
                <a:solidFill>
                  <a:srgbClr val="00B050"/>
                </a:solidFill>
              </a:rPr>
              <a:t>SYNTHESE</a:t>
            </a:r>
          </a:p>
          <a:p>
            <a:pPr marL="320675" indent="-319088">
              <a:lnSpc>
                <a:spcPct val="70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endParaRPr lang="en-GB" sz="2000" b="1" i="1" dirty="0">
              <a:solidFill>
                <a:schemeClr val="bg1">
                  <a:lumMod val="50000"/>
                </a:schemeClr>
              </a:solidFill>
            </a:endParaRPr>
          </a:p>
          <a:p>
            <a:pPr marL="320675" indent="-319088">
              <a:lnSpc>
                <a:spcPct val="70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i="1" dirty="0">
                <a:solidFill>
                  <a:schemeClr val="bg1">
                    <a:lumMod val="50000"/>
                  </a:schemeClr>
                </a:solidFill>
              </a:rPr>
              <a:t>                           Des </a:t>
            </a:r>
            <a:r>
              <a:rPr lang="en-GB" sz="2000" b="1" i="1" dirty="0" err="1">
                <a:solidFill>
                  <a:schemeClr val="bg1">
                    <a:lumMod val="50000"/>
                  </a:schemeClr>
                </a:solidFill>
              </a:rPr>
              <a:t>résultats</a:t>
            </a:r>
            <a:r>
              <a:rPr lang="en-GB" sz="2000" b="1" i="1" dirty="0">
                <a:solidFill>
                  <a:schemeClr val="bg1">
                    <a:lumMod val="50000"/>
                  </a:schemeClr>
                </a:solidFill>
              </a:rPr>
              <a:t> de </a:t>
            </a:r>
            <a:r>
              <a:rPr lang="en-GB" sz="2000" b="1" i="1" dirty="0" err="1">
                <a:solidFill>
                  <a:schemeClr val="bg1">
                    <a:lumMod val="50000"/>
                  </a:schemeClr>
                </a:solidFill>
              </a:rPr>
              <a:t>cette</a:t>
            </a:r>
            <a:r>
              <a:rPr lang="en-GB" sz="2000" b="1" i="1" dirty="0">
                <a:solidFill>
                  <a:schemeClr val="bg1">
                    <a:lumMod val="50000"/>
                  </a:schemeClr>
                </a:solidFill>
              </a:rPr>
              <a:t> </a:t>
            </a:r>
            <a:r>
              <a:rPr lang="en-GB" sz="2000" b="1" i="1" dirty="0" err="1">
                <a:solidFill>
                  <a:schemeClr val="bg1">
                    <a:lumMod val="50000"/>
                  </a:schemeClr>
                </a:solidFill>
              </a:rPr>
              <a:t>enquête</a:t>
            </a:r>
            <a:r>
              <a:rPr lang="en-GB" sz="2000" b="1" i="1" dirty="0">
                <a:solidFill>
                  <a:schemeClr val="bg1">
                    <a:lumMod val="50000"/>
                  </a:schemeClr>
                </a:solidFill>
              </a:rPr>
              <a:t> 2017, nous </a:t>
            </a:r>
            <a:r>
              <a:rPr lang="en-GB" sz="2000" b="1" i="1" dirty="0" err="1">
                <a:solidFill>
                  <a:schemeClr val="bg1">
                    <a:lumMod val="50000"/>
                  </a:schemeClr>
                </a:solidFill>
              </a:rPr>
              <a:t>retiendrons</a:t>
            </a:r>
            <a:r>
              <a:rPr lang="en-GB" sz="2000" b="1" i="1" dirty="0">
                <a:solidFill>
                  <a:schemeClr val="bg1">
                    <a:lumMod val="50000"/>
                  </a:schemeClr>
                </a:solidFill>
              </a:rPr>
              <a:t>:</a:t>
            </a:r>
          </a:p>
          <a:p>
            <a:pPr marL="320675" indent="-319088">
              <a:lnSpc>
                <a:spcPct val="70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endParaRPr lang="en-GB" sz="2000" b="1" i="1" dirty="0">
              <a:solidFill>
                <a:schemeClr val="bg1">
                  <a:lumMod val="50000"/>
                </a:schemeClr>
              </a:solidFill>
            </a:endParaRPr>
          </a:p>
          <a:p>
            <a:pPr marL="344487" indent="-342900">
              <a:lnSpc>
                <a:spcPct val="70000"/>
              </a:lnSpc>
              <a:spcBef>
                <a:spcPts val="700"/>
              </a:spcBef>
              <a:buClrTx/>
              <a:buFont typeface="Arial" panose="020B0604020202020204" pitchFamily="34" charset="0"/>
              <a:buChar char="•"/>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i="1" dirty="0" err="1">
                <a:solidFill>
                  <a:schemeClr val="bg1">
                    <a:lumMod val="50000"/>
                  </a:schemeClr>
                </a:solidFill>
              </a:rPr>
              <a:t>Une</a:t>
            </a:r>
            <a:r>
              <a:rPr lang="en-GB" sz="2000" b="1" i="1" dirty="0">
                <a:solidFill>
                  <a:schemeClr val="bg1">
                    <a:lumMod val="50000"/>
                  </a:schemeClr>
                </a:solidFill>
              </a:rPr>
              <a:t> participation de 30,4%, </a:t>
            </a:r>
            <a:r>
              <a:rPr lang="en-GB" sz="2000" b="1" i="1" dirty="0" err="1">
                <a:solidFill>
                  <a:schemeClr val="bg1">
                    <a:lumMod val="50000"/>
                  </a:schemeClr>
                </a:solidFill>
              </a:rPr>
              <a:t>en</a:t>
            </a:r>
            <a:r>
              <a:rPr lang="en-GB" sz="2000" b="1" i="1" dirty="0">
                <a:solidFill>
                  <a:schemeClr val="bg1">
                    <a:lumMod val="50000"/>
                  </a:schemeClr>
                </a:solidFill>
              </a:rPr>
              <a:t> </a:t>
            </a:r>
            <a:r>
              <a:rPr lang="en-GB" sz="2000" b="1" i="1" dirty="0" err="1">
                <a:solidFill>
                  <a:schemeClr val="bg1">
                    <a:lumMod val="50000"/>
                  </a:schemeClr>
                </a:solidFill>
              </a:rPr>
              <a:t>baisse</a:t>
            </a:r>
            <a:r>
              <a:rPr lang="en-GB" sz="2000" b="1" i="1" dirty="0">
                <a:solidFill>
                  <a:schemeClr val="bg1">
                    <a:lumMod val="50000"/>
                  </a:schemeClr>
                </a:solidFill>
              </a:rPr>
              <a:t> de 6 points par rapport à </a:t>
            </a:r>
            <a:r>
              <a:rPr lang="en-GB" sz="2000" b="1" i="1" dirty="0" err="1">
                <a:solidFill>
                  <a:schemeClr val="bg1">
                    <a:lumMod val="50000"/>
                  </a:schemeClr>
                </a:solidFill>
              </a:rPr>
              <a:t>celle</a:t>
            </a:r>
            <a:r>
              <a:rPr lang="en-GB" sz="2000" b="1" i="1" dirty="0">
                <a:solidFill>
                  <a:schemeClr val="bg1">
                    <a:lumMod val="50000"/>
                  </a:schemeClr>
                </a:solidFill>
              </a:rPr>
              <a:t> de 2016, due </a:t>
            </a:r>
            <a:r>
              <a:rPr lang="en-GB" sz="2000" b="1" i="1" dirty="0" err="1">
                <a:solidFill>
                  <a:schemeClr val="bg1">
                    <a:lumMod val="50000"/>
                  </a:schemeClr>
                </a:solidFill>
              </a:rPr>
              <a:t>principalement</a:t>
            </a:r>
            <a:r>
              <a:rPr lang="en-GB" sz="2000" b="1" i="1" dirty="0">
                <a:solidFill>
                  <a:schemeClr val="bg1">
                    <a:lumMod val="50000"/>
                  </a:schemeClr>
                </a:solidFill>
              </a:rPr>
              <a:t> à un </a:t>
            </a:r>
            <a:r>
              <a:rPr lang="en-GB" sz="2000" b="1" i="1" dirty="0" err="1">
                <a:solidFill>
                  <a:schemeClr val="bg1">
                    <a:lumMod val="50000"/>
                  </a:schemeClr>
                </a:solidFill>
              </a:rPr>
              <a:t>moins</a:t>
            </a:r>
            <a:r>
              <a:rPr lang="en-GB" sz="2000" b="1" i="1" dirty="0">
                <a:solidFill>
                  <a:schemeClr val="bg1">
                    <a:lumMod val="50000"/>
                  </a:schemeClr>
                </a:solidFill>
              </a:rPr>
              <a:t> grand </a:t>
            </a:r>
            <a:r>
              <a:rPr lang="en-GB" sz="2000" b="1" i="1" dirty="0" err="1">
                <a:solidFill>
                  <a:schemeClr val="bg1">
                    <a:lumMod val="50000"/>
                  </a:schemeClr>
                </a:solidFill>
              </a:rPr>
              <a:t>nombre</a:t>
            </a:r>
            <a:r>
              <a:rPr lang="en-GB" sz="2000" b="1" i="1" dirty="0">
                <a:solidFill>
                  <a:schemeClr val="bg1">
                    <a:lumMod val="50000"/>
                  </a:schemeClr>
                </a:solidFill>
              </a:rPr>
              <a:t> de </a:t>
            </a:r>
            <a:r>
              <a:rPr lang="en-GB" sz="2000" b="1" i="1" dirty="0" err="1">
                <a:solidFill>
                  <a:schemeClr val="bg1">
                    <a:lumMod val="50000"/>
                  </a:schemeClr>
                </a:solidFill>
              </a:rPr>
              <a:t>relances</a:t>
            </a:r>
            <a:r>
              <a:rPr lang="en-GB" sz="2000" b="1" i="1" dirty="0">
                <a:solidFill>
                  <a:schemeClr val="bg1">
                    <a:lumMod val="50000"/>
                  </a:schemeClr>
                </a:solidFill>
              </a:rPr>
              <a:t>.</a:t>
            </a:r>
          </a:p>
          <a:p>
            <a:pPr marL="344487" indent="-342900">
              <a:lnSpc>
                <a:spcPct val="70000"/>
              </a:lnSpc>
              <a:spcBef>
                <a:spcPts val="700"/>
              </a:spcBef>
              <a:buClrTx/>
              <a:buFont typeface="Arial" panose="020B0604020202020204" pitchFamily="34" charset="0"/>
              <a:buChar char="•"/>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60% des </a:t>
            </a:r>
            <a:r>
              <a:rPr lang="en-GB" sz="2000" b="1" dirty="0" err="1">
                <a:solidFill>
                  <a:schemeClr val="bg1">
                    <a:lumMod val="50000"/>
                  </a:schemeClr>
                </a:solidFill>
              </a:rPr>
              <a:t>répondants</a:t>
            </a:r>
            <a:r>
              <a:rPr lang="en-GB" sz="2000" b="1" dirty="0">
                <a:solidFill>
                  <a:schemeClr val="bg1">
                    <a:lumMod val="50000"/>
                  </a:schemeClr>
                </a:solidFill>
              </a:rPr>
              <a:t> </a:t>
            </a:r>
            <a:r>
              <a:rPr lang="en-GB" sz="2000" b="1" dirty="0" err="1">
                <a:solidFill>
                  <a:schemeClr val="bg1">
                    <a:lumMod val="50000"/>
                  </a:schemeClr>
                </a:solidFill>
              </a:rPr>
              <a:t>ont</a:t>
            </a:r>
            <a:r>
              <a:rPr lang="en-GB" sz="2000" b="1" dirty="0">
                <a:solidFill>
                  <a:schemeClr val="bg1">
                    <a:lumMod val="50000"/>
                  </a:schemeClr>
                </a:solidFill>
              </a:rPr>
              <a:t> </a:t>
            </a:r>
            <a:r>
              <a:rPr lang="en-GB" sz="2000" b="1" dirty="0" err="1">
                <a:solidFill>
                  <a:schemeClr val="bg1">
                    <a:lumMod val="50000"/>
                  </a:schemeClr>
                </a:solidFill>
              </a:rPr>
              <a:t>moins</a:t>
            </a:r>
            <a:r>
              <a:rPr lang="en-GB" sz="2000" b="1" dirty="0">
                <a:solidFill>
                  <a:schemeClr val="bg1">
                    <a:lumMod val="50000"/>
                  </a:schemeClr>
                </a:solidFill>
              </a:rPr>
              <a:t> de 40 </a:t>
            </a:r>
            <a:r>
              <a:rPr lang="en-GB" sz="2000" b="1" dirty="0" err="1">
                <a:solidFill>
                  <a:schemeClr val="bg1">
                    <a:lumMod val="50000"/>
                  </a:schemeClr>
                </a:solidFill>
              </a:rPr>
              <a:t>ans</a:t>
            </a:r>
            <a:r>
              <a:rPr lang="en-GB" sz="2000" b="1" dirty="0">
                <a:solidFill>
                  <a:schemeClr val="bg1">
                    <a:lumMod val="50000"/>
                  </a:schemeClr>
                </a:solidFill>
              </a:rPr>
              <a:t>, (63% </a:t>
            </a:r>
            <a:r>
              <a:rPr lang="en-GB" sz="2000" b="1" dirty="0" err="1">
                <a:solidFill>
                  <a:schemeClr val="bg1">
                    <a:lumMod val="50000"/>
                  </a:schemeClr>
                </a:solidFill>
              </a:rPr>
              <a:t>dans</a:t>
            </a:r>
            <a:r>
              <a:rPr lang="en-GB" sz="2000" b="1" dirty="0">
                <a:solidFill>
                  <a:schemeClr val="bg1">
                    <a:lumMod val="50000"/>
                  </a:schemeClr>
                </a:solidFill>
              </a:rPr>
              <a:t> la population </a:t>
            </a:r>
            <a:r>
              <a:rPr lang="en-GB" sz="2000" b="1" dirty="0" err="1">
                <a:solidFill>
                  <a:schemeClr val="bg1">
                    <a:lumMod val="50000"/>
                  </a:schemeClr>
                </a:solidFill>
              </a:rPr>
              <a:t>interrogée</a:t>
            </a:r>
            <a:r>
              <a:rPr lang="en-GB" sz="2000" b="1" dirty="0">
                <a:solidFill>
                  <a:schemeClr val="bg1">
                    <a:lumMod val="50000"/>
                  </a:schemeClr>
                </a:solidFill>
              </a:rPr>
              <a:t>).</a:t>
            </a:r>
          </a:p>
          <a:p>
            <a:pPr marL="344487" indent="-342900">
              <a:lnSpc>
                <a:spcPct val="70000"/>
              </a:lnSpc>
              <a:spcBef>
                <a:spcPts val="700"/>
              </a:spcBef>
              <a:buClrTx/>
              <a:buFont typeface="Arial" panose="020B0604020202020204" pitchFamily="34" charset="0"/>
              <a:buChar char="•"/>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i="1" dirty="0">
                <a:solidFill>
                  <a:schemeClr val="bg1">
                    <a:lumMod val="50000"/>
                  </a:schemeClr>
                </a:solidFill>
              </a:rPr>
              <a:t>La </a:t>
            </a:r>
            <a:r>
              <a:rPr lang="en-GB" sz="2000" b="1" i="1" dirty="0" err="1">
                <a:solidFill>
                  <a:schemeClr val="bg1">
                    <a:lumMod val="50000"/>
                  </a:schemeClr>
                </a:solidFill>
              </a:rPr>
              <a:t>répartition</a:t>
            </a:r>
            <a:r>
              <a:rPr lang="en-GB" sz="2000" b="1" i="1" dirty="0">
                <a:solidFill>
                  <a:schemeClr val="bg1">
                    <a:lumMod val="50000"/>
                  </a:schemeClr>
                </a:solidFill>
              </a:rPr>
              <a:t> des </a:t>
            </a:r>
            <a:r>
              <a:rPr lang="en-GB" sz="2000" b="1" i="1" dirty="0" err="1">
                <a:solidFill>
                  <a:schemeClr val="bg1">
                    <a:lumMod val="50000"/>
                  </a:schemeClr>
                </a:solidFill>
              </a:rPr>
              <a:t>réponses</a:t>
            </a:r>
            <a:r>
              <a:rPr lang="en-GB" sz="2000" b="1" i="1" dirty="0">
                <a:solidFill>
                  <a:schemeClr val="bg1">
                    <a:lumMod val="50000"/>
                  </a:schemeClr>
                </a:solidFill>
              </a:rPr>
              <a:t> par </a:t>
            </a:r>
            <a:r>
              <a:rPr lang="en-GB" sz="2000" b="1" i="1" dirty="0" err="1">
                <a:solidFill>
                  <a:schemeClr val="bg1">
                    <a:lumMod val="50000"/>
                  </a:schemeClr>
                </a:solidFill>
              </a:rPr>
              <a:t>Ecole</a:t>
            </a:r>
            <a:r>
              <a:rPr lang="en-GB" sz="2000" b="1" i="1" dirty="0">
                <a:solidFill>
                  <a:schemeClr val="bg1">
                    <a:lumMod val="50000"/>
                  </a:schemeClr>
                </a:solidFill>
              </a:rPr>
              <a:t> </a:t>
            </a:r>
            <a:r>
              <a:rPr lang="en-GB" sz="2000" b="1" i="1" dirty="0" err="1">
                <a:solidFill>
                  <a:schemeClr val="bg1">
                    <a:lumMod val="50000"/>
                  </a:schemeClr>
                </a:solidFill>
              </a:rPr>
              <a:t>est</a:t>
            </a:r>
            <a:r>
              <a:rPr lang="en-GB" sz="2000" b="1" i="1" dirty="0">
                <a:solidFill>
                  <a:schemeClr val="bg1">
                    <a:lumMod val="50000"/>
                  </a:schemeClr>
                </a:solidFill>
              </a:rPr>
              <a:t> </a:t>
            </a:r>
            <a:r>
              <a:rPr lang="en-GB" sz="2000" b="1" i="1" dirty="0" err="1">
                <a:solidFill>
                  <a:schemeClr val="bg1">
                    <a:lumMod val="50000"/>
                  </a:schemeClr>
                </a:solidFill>
              </a:rPr>
              <a:t>conforme</a:t>
            </a:r>
            <a:r>
              <a:rPr lang="en-GB" sz="2000" b="1" i="1" dirty="0">
                <a:solidFill>
                  <a:schemeClr val="bg1">
                    <a:lumMod val="50000"/>
                  </a:schemeClr>
                </a:solidFill>
              </a:rPr>
              <a:t> à </a:t>
            </a:r>
            <a:r>
              <a:rPr lang="en-GB" sz="2000" b="1" i="1" dirty="0" err="1">
                <a:solidFill>
                  <a:schemeClr val="bg1">
                    <a:lumMod val="50000"/>
                  </a:schemeClr>
                </a:solidFill>
              </a:rPr>
              <a:t>celle</a:t>
            </a:r>
            <a:r>
              <a:rPr lang="en-GB" sz="2000" b="1" i="1" dirty="0">
                <a:solidFill>
                  <a:schemeClr val="bg1">
                    <a:lumMod val="50000"/>
                  </a:schemeClr>
                </a:solidFill>
              </a:rPr>
              <a:t> de la population </a:t>
            </a:r>
            <a:r>
              <a:rPr lang="en-GB" sz="2000" b="1" i="1" dirty="0" err="1">
                <a:solidFill>
                  <a:schemeClr val="bg1">
                    <a:lumMod val="50000"/>
                  </a:schemeClr>
                </a:solidFill>
              </a:rPr>
              <a:t>interrogée</a:t>
            </a:r>
            <a:r>
              <a:rPr lang="en-GB" sz="2000" b="1" i="1" dirty="0">
                <a:solidFill>
                  <a:schemeClr val="bg1">
                    <a:lumMod val="50000"/>
                  </a:schemeClr>
                </a:solidFill>
              </a:rPr>
              <a:t>.</a:t>
            </a:r>
          </a:p>
          <a:p>
            <a:pPr marL="344487" indent="-342900">
              <a:lnSpc>
                <a:spcPct val="70000"/>
              </a:lnSpc>
              <a:spcBef>
                <a:spcPts val="700"/>
              </a:spcBef>
              <a:buClrTx/>
              <a:buFont typeface="Arial" panose="020B0604020202020204" pitchFamily="34" charset="0"/>
              <a:buChar char="•"/>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La question sur les </a:t>
            </a:r>
            <a:r>
              <a:rPr lang="en-GB" sz="2000" b="1" dirty="0" err="1">
                <a:solidFill>
                  <a:schemeClr val="bg1">
                    <a:lumMod val="50000"/>
                  </a:schemeClr>
                </a:solidFill>
              </a:rPr>
              <a:t>secteurs</a:t>
            </a:r>
            <a:r>
              <a:rPr lang="en-GB" sz="2000" b="1" dirty="0">
                <a:solidFill>
                  <a:schemeClr val="bg1">
                    <a:lumMod val="50000"/>
                  </a:schemeClr>
                </a:solidFill>
              </a:rPr>
              <a:t> </a:t>
            </a:r>
            <a:r>
              <a:rPr lang="en-GB" sz="2000" b="1" dirty="0" err="1">
                <a:solidFill>
                  <a:schemeClr val="bg1">
                    <a:lumMod val="50000"/>
                  </a:schemeClr>
                </a:solidFill>
              </a:rPr>
              <a:t>d’activités</a:t>
            </a:r>
            <a:r>
              <a:rPr lang="en-GB" sz="2000" b="1" dirty="0">
                <a:solidFill>
                  <a:schemeClr val="bg1">
                    <a:lumMod val="50000"/>
                  </a:schemeClr>
                </a:solidFill>
              </a:rPr>
              <a:t> a </a:t>
            </a:r>
            <a:r>
              <a:rPr lang="en-GB" sz="2000" b="1" dirty="0" err="1">
                <a:solidFill>
                  <a:schemeClr val="bg1">
                    <a:lumMod val="50000"/>
                  </a:schemeClr>
                </a:solidFill>
              </a:rPr>
              <a:t>été</a:t>
            </a:r>
            <a:r>
              <a:rPr lang="en-GB" sz="2000" b="1" dirty="0">
                <a:solidFill>
                  <a:schemeClr val="bg1">
                    <a:lumMod val="50000"/>
                  </a:schemeClr>
                </a:solidFill>
              </a:rPr>
              <a:t> </a:t>
            </a:r>
            <a:r>
              <a:rPr lang="en-GB" sz="2000" b="1" dirty="0" err="1">
                <a:solidFill>
                  <a:schemeClr val="bg1">
                    <a:lumMod val="50000"/>
                  </a:schemeClr>
                </a:solidFill>
              </a:rPr>
              <a:t>enrichie</a:t>
            </a:r>
            <a:r>
              <a:rPr lang="en-GB" sz="2000" b="1" dirty="0">
                <a:solidFill>
                  <a:schemeClr val="bg1">
                    <a:lumMod val="50000"/>
                  </a:schemeClr>
                </a:solidFill>
              </a:rPr>
              <a:t> par de nouveaux </a:t>
            </a:r>
            <a:r>
              <a:rPr lang="en-GB" sz="2000" b="1" dirty="0" err="1">
                <a:solidFill>
                  <a:schemeClr val="bg1">
                    <a:lumMod val="50000"/>
                  </a:schemeClr>
                </a:solidFill>
              </a:rPr>
              <a:t>secteurs</a:t>
            </a:r>
            <a:r>
              <a:rPr lang="en-GB" sz="2000" b="1" dirty="0">
                <a:solidFill>
                  <a:schemeClr val="bg1">
                    <a:lumMod val="50000"/>
                  </a:schemeClr>
                </a:solidFill>
              </a:rPr>
              <a:t> </a:t>
            </a:r>
            <a:r>
              <a:rPr lang="en-GB" sz="2000" b="1" i="1" dirty="0">
                <a:solidFill>
                  <a:schemeClr val="bg1">
                    <a:lumMod val="50000"/>
                  </a:schemeClr>
                </a:solidFill>
              </a:rPr>
              <a:t>.</a:t>
            </a:r>
          </a:p>
          <a:p>
            <a:pPr marL="344487" indent="-342900">
              <a:lnSpc>
                <a:spcPct val="70000"/>
              </a:lnSpc>
              <a:spcBef>
                <a:spcPts val="700"/>
              </a:spcBef>
              <a:buClrTx/>
              <a:buFont typeface="Arial" panose="020B0604020202020204" pitchFamily="34" charset="0"/>
              <a:buChar char="•"/>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i="1" dirty="0">
                <a:solidFill>
                  <a:schemeClr val="bg1">
                    <a:lumMod val="50000"/>
                  </a:schemeClr>
                </a:solidFill>
              </a:rPr>
              <a:t>78% </a:t>
            </a:r>
            <a:r>
              <a:rPr lang="en-GB" sz="2000" b="1" i="1" dirty="0" err="1">
                <a:solidFill>
                  <a:schemeClr val="bg1">
                    <a:lumMod val="50000"/>
                  </a:schemeClr>
                </a:solidFill>
              </a:rPr>
              <a:t>ont</a:t>
            </a:r>
            <a:r>
              <a:rPr lang="en-GB" sz="2000" b="1" i="1" dirty="0">
                <a:solidFill>
                  <a:schemeClr val="bg1">
                    <a:lumMod val="50000"/>
                  </a:schemeClr>
                </a:solidFill>
              </a:rPr>
              <a:t> </a:t>
            </a:r>
            <a:r>
              <a:rPr lang="en-GB" sz="2000" b="1" i="1" dirty="0" err="1">
                <a:solidFill>
                  <a:schemeClr val="bg1">
                    <a:lumMod val="50000"/>
                  </a:schemeClr>
                </a:solidFill>
              </a:rPr>
              <a:t>intégré</a:t>
            </a:r>
            <a:r>
              <a:rPr lang="en-GB" sz="2000" b="1" i="1" dirty="0">
                <a:solidFill>
                  <a:schemeClr val="bg1">
                    <a:lumMod val="50000"/>
                  </a:schemeClr>
                </a:solidFill>
              </a:rPr>
              <a:t> la formation </a:t>
            </a:r>
            <a:r>
              <a:rPr lang="en-GB" sz="2000" b="1" i="1" dirty="0" err="1">
                <a:solidFill>
                  <a:schemeClr val="bg1">
                    <a:lumMod val="50000"/>
                  </a:schemeClr>
                </a:solidFill>
              </a:rPr>
              <a:t>ingénieur</a:t>
            </a:r>
            <a:r>
              <a:rPr lang="en-GB" sz="2000" b="1" i="1" dirty="0">
                <a:solidFill>
                  <a:schemeClr val="bg1">
                    <a:lumMod val="50000"/>
                  </a:schemeClr>
                </a:solidFill>
              </a:rPr>
              <a:t> </a:t>
            </a:r>
            <a:r>
              <a:rPr lang="en-GB" sz="2000" b="1" i="1" dirty="0" err="1">
                <a:solidFill>
                  <a:schemeClr val="bg1">
                    <a:lumMod val="50000"/>
                  </a:schemeClr>
                </a:solidFill>
              </a:rPr>
              <a:t>dès</a:t>
            </a:r>
            <a:r>
              <a:rPr lang="en-GB" sz="2000" b="1" i="1" dirty="0">
                <a:solidFill>
                  <a:schemeClr val="bg1">
                    <a:lumMod val="50000"/>
                  </a:schemeClr>
                </a:solidFill>
              </a:rPr>
              <a:t> la 1ére </a:t>
            </a:r>
            <a:r>
              <a:rPr lang="en-GB" sz="2000" b="1" i="1" dirty="0" err="1">
                <a:solidFill>
                  <a:schemeClr val="bg1">
                    <a:lumMod val="50000"/>
                  </a:schemeClr>
                </a:solidFill>
              </a:rPr>
              <a:t>année</a:t>
            </a:r>
            <a:r>
              <a:rPr lang="en-GB" sz="2000" b="1" i="1" dirty="0">
                <a:solidFill>
                  <a:schemeClr val="bg1">
                    <a:lumMod val="50000"/>
                  </a:schemeClr>
                </a:solidFill>
              </a:rPr>
              <a:t>, (73% </a:t>
            </a:r>
            <a:r>
              <a:rPr lang="en-GB" sz="2000" b="1" i="1" dirty="0" err="1">
                <a:solidFill>
                  <a:schemeClr val="bg1">
                    <a:lumMod val="50000"/>
                  </a:schemeClr>
                </a:solidFill>
              </a:rPr>
              <a:t>en</a:t>
            </a:r>
            <a:r>
              <a:rPr lang="en-GB" sz="2000" b="1" i="1" dirty="0">
                <a:solidFill>
                  <a:schemeClr val="bg1">
                    <a:lumMod val="50000"/>
                  </a:schemeClr>
                </a:solidFill>
              </a:rPr>
              <a:t> 2016).</a:t>
            </a:r>
          </a:p>
          <a:p>
            <a:pPr marL="344487" indent="-342900">
              <a:lnSpc>
                <a:spcPct val="70000"/>
              </a:lnSpc>
              <a:spcBef>
                <a:spcPts val="700"/>
              </a:spcBef>
              <a:buClrTx/>
              <a:buFont typeface="Arial" panose="020B0604020202020204" pitchFamily="34" charset="0"/>
              <a:buChar char="•"/>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46% </a:t>
            </a:r>
            <a:r>
              <a:rPr lang="en-GB" sz="2000" b="1" dirty="0" err="1">
                <a:solidFill>
                  <a:schemeClr val="bg1">
                    <a:lumMod val="50000"/>
                  </a:schemeClr>
                </a:solidFill>
              </a:rPr>
              <a:t>ont</a:t>
            </a:r>
            <a:r>
              <a:rPr lang="en-GB" sz="2000" b="1" dirty="0">
                <a:solidFill>
                  <a:schemeClr val="bg1">
                    <a:lumMod val="50000"/>
                  </a:schemeClr>
                </a:solidFill>
              </a:rPr>
              <a:t> </a:t>
            </a:r>
            <a:r>
              <a:rPr lang="en-GB" sz="2000" b="1" dirty="0" err="1">
                <a:solidFill>
                  <a:schemeClr val="bg1">
                    <a:lumMod val="50000"/>
                  </a:schemeClr>
                </a:solidFill>
              </a:rPr>
              <a:t>gardé</a:t>
            </a:r>
            <a:r>
              <a:rPr lang="en-GB" sz="2000" b="1" dirty="0">
                <a:solidFill>
                  <a:schemeClr val="bg1">
                    <a:lumMod val="50000"/>
                  </a:schemeClr>
                </a:solidFill>
              </a:rPr>
              <a:t> un lien avec </a:t>
            </a:r>
            <a:r>
              <a:rPr lang="en-GB" sz="2000" b="1" dirty="0" err="1">
                <a:solidFill>
                  <a:schemeClr val="bg1">
                    <a:lumMod val="50000"/>
                  </a:schemeClr>
                </a:solidFill>
              </a:rPr>
              <a:t>leur</a:t>
            </a:r>
            <a:r>
              <a:rPr lang="en-GB" sz="2000" b="1" dirty="0">
                <a:solidFill>
                  <a:schemeClr val="bg1">
                    <a:lumMod val="50000"/>
                  </a:schemeClr>
                </a:solidFill>
              </a:rPr>
              <a:t> Association, (55% </a:t>
            </a:r>
            <a:r>
              <a:rPr lang="en-GB" sz="2000" b="1" dirty="0" err="1">
                <a:solidFill>
                  <a:schemeClr val="bg1">
                    <a:lumMod val="50000"/>
                  </a:schemeClr>
                </a:solidFill>
              </a:rPr>
              <a:t>en</a:t>
            </a:r>
            <a:r>
              <a:rPr lang="en-GB" sz="2000" b="1" dirty="0">
                <a:solidFill>
                  <a:schemeClr val="bg1">
                    <a:lumMod val="50000"/>
                  </a:schemeClr>
                </a:solidFill>
              </a:rPr>
              <a:t> 2011), </a:t>
            </a:r>
            <a:r>
              <a:rPr lang="en-GB" sz="2000" b="1" dirty="0" err="1">
                <a:solidFill>
                  <a:schemeClr val="bg1">
                    <a:lumMod val="50000"/>
                  </a:schemeClr>
                </a:solidFill>
              </a:rPr>
              <a:t>seulement</a:t>
            </a:r>
            <a:r>
              <a:rPr lang="en-GB" sz="2000" b="1" dirty="0">
                <a:solidFill>
                  <a:schemeClr val="bg1">
                    <a:lumMod val="50000"/>
                  </a:schemeClr>
                </a:solidFill>
              </a:rPr>
              <a:t> 42% pour les </a:t>
            </a:r>
            <a:r>
              <a:rPr lang="en-GB" sz="2000" b="1" dirty="0" err="1">
                <a:solidFill>
                  <a:schemeClr val="bg1">
                    <a:lumMod val="50000"/>
                  </a:schemeClr>
                </a:solidFill>
              </a:rPr>
              <a:t>diplômés</a:t>
            </a:r>
            <a:r>
              <a:rPr lang="en-GB" sz="2000" b="1" dirty="0">
                <a:solidFill>
                  <a:schemeClr val="bg1">
                    <a:lumMod val="50000"/>
                  </a:schemeClr>
                </a:solidFill>
              </a:rPr>
              <a:t> de 2013.</a:t>
            </a:r>
          </a:p>
          <a:p>
            <a:pPr marL="344487" indent="-342900">
              <a:lnSpc>
                <a:spcPct val="70000"/>
              </a:lnSpc>
              <a:spcBef>
                <a:spcPts val="700"/>
              </a:spcBef>
              <a:buClrTx/>
              <a:buFont typeface="Arial" panose="020B0604020202020204" pitchFamily="34" charset="0"/>
              <a:buChar char="•"/>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i="1" dirty="0">
                <a:solidFill>
                  <a:schemeClr val="bg1">
                    <a:lumMod val="50000"/>
                  </a:schemeClr>
                </a:solidFill>
              </a:rPr>
              <a:t> 50% </a:t>
            </a:r>
            <a:r>
              <a:rPr lang="en-GB" sz="2000" b="1" i="1" dirty="0" err="1">
                <a:solidFill>
                  <a:schemeClr val="bg1">
                    <a:lumMod val="50000"/>
                  </a:schemeClr>
                </a:solidFill>
              </a:rPr>
              <a:t>ont</a:t>
            </a:r>
            <a:r>
              <a:rPr lang="en-GB" sz="2000" b="1" i="1" dirty="0">
                <a:solidFill>
                  <a:schemeClr val="bg1">
                    <a:lumMod val="50000"/>
                  </a:schemeClr>
                </a:solidFill>
              </a:rPr>
              <a:t> </a:t>
            </a:r>
            <a:r>
              <a:rPr lang="en-GB" sz="2000" b="1" i="1" dirty="0" err="1">
                <a:solidFill>
                  <a:schemeClr val="bg1">
                    <a:lumMod val="50000"/>
                  </a:schemeClr>
                </a:solidFill>
              </a:rPr>
              <a:t>gardé</a:t>
            </a:r>
            <a:r>
              <a:rPr lang="en-GB" sz="2000" b="1" i="1" dirty="0">
                <a:solidFill>
                  <a:schemeClr val="bg1">
                    <a:lumMod val="50000"/>
                  </a:schemeClr>
                </a:solidFill>
              </a:rPr>
              <a:t> un lien avec </a:t>
            </a:r>
            <a:r>
              <a:rPr lang="en-GB" sz="2000" b="1" i="1" dirty="0" err="1">
                <a:solidFill>
                  <a:schemeClr val="bg1">
                    <a:lumMod val="50000"/>
                  </a:schemeClr>
                </a:solidFill>
              </a:rPr>
              <a:t>leur</a:t>
            </a:r>
            <a:r>
              <a:rPr lang="en-GB" sz="2000" b="1" i="1" dirty="0">
                <a:solidFill>
                  <a:schemeClr val="bg1">
                    <a:lumMod val="50000"/>
                  </a:schemeClr>
                </a:solidFill>
              </a:rPr>
              <a:t> </a:t>
            </a:r>
            <a:r>
              <a:rPr lang="en-GB" sz="2000" b="1" i="1" dirty="0" err="1">
                <a:solidFill>
                  <a:schemeClr val="bg1">
                    <a:lumMod val="50000"/>
                  </a:schemeClr>
                </a:solidFill>
              </a:rPr>
              <a:t>Ecole</a:t>
            </a:r>
            <a:r>
              <a:rPr lang="en-GB" sz="2000" b="1" i="1" dirty="0">
                <a:solidFill>
                  <a:schemeClr val="bg1">
                    <a:lumMod val="50000"/>
                  </a:schemeClr>
                </a:solidFill>
              </a:rPr>
              <a:t>, (57% </a:t>
            </a:r>
            <a:r>
              <a:rPr lang="en-GB" sz="2000" b="1" i="1" dirty="0" err="1">
                <a:solidFill>
                  <a:schemeClr val="bg1">
                    <a:lumMod val="50000"/>
                  </a:schemeClr>
                </a:solidFill>
              </a:rPr>
              <a:t>en</a:t>
            </a:r>
            <a:r>
              <a:rPr lang="en-GB" sz="2000" b="1" i="1" dirty="0">
                <a:solidFill>
                  <a:schemeClr val="bg1">
                    <a:lumMod val="50000"/>
                  </a:schemeClr>
                </a:solidFill>
              </a:rPr>
              <a:t> 2011).</a:t>
            </a:r>
          </a:p>
          <a:p>
            <a:pPr marL="344487" indent="-342900">
              <a:lnSpc>
                <a:spcPct val="70000"/>
              </a:lnSpc>
              <a:spcBef>
                <a:spcPts val="700"/>
              </a:spcBef>
              <a:buClrTx/>
              <a:buFont typeface="Arial" panose="020B0604020202020204" pitchFamily="34" charset="0"/>
              <a:buChar char="•"/>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82% </a:t>
            </a:r>
            <a:r>
              <a:rPr lang="en-GB" sz="2000" b="1" dirty="0" err="1">
                <a:solidFill>
                  <a:schemeClr val="bg1">
                    <a:lumMod val="50000"/>
                  </a:schemeClr>
                </a:solidFill>
              </a:rPr>
              <a:t>connaissent</a:t>
            </a:r>
            <a:r>
              <a:rPr lang="en-GB" sz="2000" b="1" dirty="0">
                <a:solidFill>
                  <a:schemeClr val="bg1">
                    <a:lumMod val="50000"/>
                  </a:schemeClr>
                </a:solidFill>
              </a:rPr>
              <a:t> INGENIA, 34% </a:t>
            </a:r>
            <a:r>
              <a:rPr lang="en-GB" sz="2000" b="1" dirty="0" err="1">
                <a:solidFill>
                  <a:schemeClr val="bg1">
                    <a:lumMod val="50000"/>
                  </a:schemeClr>
                </a:solidFill>
              </a:rPr>
              <a:t>consultent</a:t>
            </a:r>
            <a:r>
              <a:rPr lang="en-GB" sz="2000" b="1" dirty="0">
                <a:solidFill>
                  <a:schemeClr val="bg1">
                    <a:lumMod val="50000"/>
                  </a:schemeClr>
                </a:solidFill>
              </a:rPr>
              <a:t> les </a:t>
            </a:r>
            <a:r>
              <a:rPr lang="en-GB" sz="2000" b="1" dirty="0" err="1">
                <a:solidFill>
                  <a:schemeClr val="bg1">
                    <a:lumMod val="50000"/>
                  </a:schemeClr>
                </a:solidFill>
              </a:rPr>
              <a:t>offres</a:t>
            </a:r>
            <a:r>
              <a:rPr lang="en-GB" sz="2000" b="1" dirty="0">
                <a:solidFill>
                  <a:schemeClr val="bg1">
                    <a:lumMod val="50000"/>
                  </a:schemeClr>
                </a:solidFill>
              </a:rPr>
              <a:t> </a:t>
            </a:r>
            <a:r>
              <a:rPr lang="en-GB" sz="2000" b="1" dirty="0" err="1">
                <a:solidFill>
                  <a:schemeClr val="bg1">
                    <a:lumMod val="50000"/>
                  </a:schemeClr>
                </a:solidFill>
              </a:rPr>
              <a:t>d’emploi</a:t>
            </a:r>
            <a:r>
              <a:rPr lang="en-GB" sz="2000" b="1" dirty="0">
                <a:solidFill>
                  <a:schemeClr val="bg1">
                    <a:lumMod val="50000"/>
                  </a:schemeClr>
                </a:solidFill>
              </a:rPr>
              <a:t>, 24% font des </a:t>
            </a:r>
            <a:r>
              <a:rPr lang="en-GB" sz="2000" b="1" dirty="0" err="1">
                <a:solidFill>
                  <a:schemeClr val="bg1">
                    <a:lumMod val="50000"/>
                  </a:schemeClr>
                </a:solidFill>
              </a:rPr>
              <a:t>recherches</a:t>
            </a:r>
            <a:r>
              <a:rPr lang="en-GB" sz="2000" b="1" dirty="0">
                <a:solidFill>
                  <a:schemeClr val="bg1">
                    <a:lumMod val="50000"/>
                  </a:schemeClr>
                </a:solidFill>
              </a:rPr>
              <a:t> sur </a:t>
            </a:r>
            <a:r>
              <a:rPr lang="en-GB" sz="2000" b="1" dirty="0" err="1">
                <a:solidFill>
                  <a:schemeClr val="bg1">
                    <a:lumMod val="50000"/>
                  </a:schemeClr>
                </a:solidFill>
              </a:rPr>
              <a:t>l’annuaire</a:t>
            </a:r>
            <a:r>
              <a:rPr lang="en-GB" sz="2000" b="1" dirty="0">
                <a:solidFill>
                  <a:schemeClr val="bg1">
                    <a:lumMod val="50000"/>
                  </a:schemeClr>
                </a:solidFill>
              </a:rPr>
              <a:t> </a:t>
            </a:r>
            <a:r>
              <a:rPr lang="en-GB" sz="2000" b="1" dirty="0" err="1">
                <a:solidFill>
                  <a:schemeClr val="bg1">
                    <a:lumMod val="50000"/>
                  </a:schemeClr>
                </a:solidFill>
              </a:rPr>
              <a:t>commun</a:t>
            </a:r>
            <a:r>
              <a:rPr lang="en-GB" sz="2000" b="1" dirty="0">
                <a:solidFill>
                  <a:schemeClr val="bg1">
                    <a:lumMod val="50000"/>
                  </a:schemeClr>
                </a:solidFill>
              </a:rPr>
              <a:t> aux 4 Associations.</a:t>
            </a:r>
          </a:p>
          <a:p>
            <a:pPr marL="320675" indent="-319088" algn="ctr">
              <a:lnSpc>
                <a:spcPct val="70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i="1" dirty="0">
                <a:solidFill>
                  <a:schemeClr val="bg1">
                    <a:lumMod val="50000"/>
                  </a:schemeClr>
                </a:solidFill>
              </a:rPr>
              <a:t>  </a:t>
            </a:r>
            <a:endParaRPr lang="fr-FR" sz="2000" dirty="0">
              <a:solidFill>
                <a:schemeClr val="bg1">
                  <a:lumMod val="50000"/>
                </a:schemeClr>
              </a:solidFill>
            </a:endParaRPr>
          </a:p>
        </p:txBody>
      </p:sp>
    </p:spTree>
    <p:extLst>
      <p:ext uri="{BB962C8B-B14F-4D97-AF65-F5344CB8AC3E}">
        <p14:creationId xmlns:p14="http://schemas.microsoft.com/office/powerpoint/2010/main" val="3995420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9E74898-E826-4EE5-9A80-DCEB4E6CBE64}"/>
              </a:ext>
            </a:extLst>
          </p:cNvPr>
          <p:cNvSpPr>
            <a:spLocks noGrp="1"/>
          </p:cNvSpPr>
          <p:nvPr>
            <p:ph type="sldNum" sz="quarter" idx="12"/>
          </p:nvPr>
        </p:nvSpPr>
        <p:spPr/>
        <p:txBody>
          <a:bodyPr/>
          <a:lstStyle/>
          <a:p>
            <a:fld id="{CA131623-9051-4793-8AE4-C028931CE291}" type="slidenum">
              <a:rPr lang="fr-FR" smtClean="0"/>
              <a:t>26</a:t>
            </a:fld>
            <a:endParaRPr lang="fr-FR"/>
          </a:p>
        </p:txBody>
      </p:sp>
      <p:pic>
        <p:nvPicPr>
          <p:cNvPr id="3" name="Image 2">
            <a:extLst>
              <a:ext uri="{FF2B5EF4-FFF2-40B4-BE49-F238E27FC236}">
                <a16:creationId xmlns:a16="http://schemas.microsoft.com/office/drawing/2014/main" id="{FBF4B789-83C5-41FA-890F-E2ED4E2BA85D}"/>
              </a:ext>
            </a:extLst>
          </p:cNvPr>
          <p:cNvPicPr/>
          <p:nvPr/>
        </p:nvPicPr>
        <p:blipFill>
          <a:blip r:embed="rId2" cstate="print"/>
          <a:srcRect/>
          <a:stretch>
            <a:fillRect/>
          </a:stretch>
        </p:blipFill>
        <p:spPr bwMode="auto">
          <a:xfrm>
            <a:off x="478651" y="219667"/>
            <a:ext cx="1322070" cy="476250"/>
          </a:xfrm>
          <a:prstGeom prst="rect">
            <a:avLst/>
          </a:prstGeom>
          <a:noFill/>
          <a:ln w="9525">
            <a:noFill/>
            <a:miter lim="800000"/>
            <a:headEnd/>
            <a:tailEnd/>
          </a:ln>
        </p:spPr>
      </p:pic>
      <p:sp>
        <p:nvSpPr>
          <p:cNvPr id="4" name="Rectangle 3">
            <a:extLst>
              <a:ext uri="{FF2B5EF4-FFF2-40B4-BE49-F238E27FC236}">
                <a16:creationId xmlns:a16="http://schemas.microsoft.com/office/drawing/2014/main" id="{CD90E10C-2D34-48F3-9EEB-3869AEF1E600}"/>
              </a:ext>
            </a:extLst>
          </p:cNvPr>
          <p:cNvSpPr/>
          <p:nvPr/>
        </p:nvSpPr>
        <p:spPr>
          <a:xfrm>
            <a:off x="2743200" y="139058"/>
            <a:ext cx="6891130" cy="477375"/>
          </a:xfrm>
          <a:prstGeom prst="rect">
            <a:avLst/>
          </a:prstGeom>
        </p:spPr>
        <p:txBody>
          <a:bodyPr wrap="square">
            <a:spAutoFit/>
          </a:bodyPr>
          <a:lstStyle/>
          <a:p>
            <a:pPr algn="ctr">
              <a:lnSpc>
                <a:spcPct val="139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u="sng" dirty="0">
                <a:solidFill>
                  <a:schemeClr val="accent1">
                    <a:lumMod val="75000"/>
                  </a:schemeClr>
                </a:solidFill>
                <a:latin typeface="Calibri" pitchFamily="34" charset="0"/>
              </a:rPr>
              <a:t>OBSERVATOIRE DE L’EMPLOI 2017 ENQUÊTE REALISÉE PAR INGENIA</a:t>
            </a:r>
            <a:endParaRPr lang="fr-FR" b="1" u="sng" dirty="0">
              <a:solidFill>
                <a:schemeClr val="accent1">
                  <a:lumMod val="75000"/>
                </a:schemeClr>
              </a:solidFill>
              <a:latin typeface="Calibri" pitchFamily="34" charset="0"/>
            </a:endParaRPr>
          </a:p>
        </p:txBody>
      </p:sp>
      <p:sp>
        <p:nvSpPr>
          <p:cNvPr id="6" name="Rectangle 5">
            <a:extLst>
              <a:ext uri="{FF2B5EF4-FFF2-40B4-BE49-F238E27FC236}">
                <a16:creationId xmlns:a16="http://schemas.microsoft.com/office/drawing/2014/main" id="{81DC7C5D-4B80-4076-8774-B52FE5CD9A01}"/>
              </a:ext>
            </a:extLst>
          </p:cNvPr>
          <p:cNvSpPr/>
          <p:nvPr/>
        </p:nvSpPr>
        <p:spPr>
          <a:xfrm>
            <a:off x="848139" y="1144939"/>
            <a:ext cx="10495722" cy="321627"/>
          </a:xfrm>
          <a:prstGeom prst="rect">
            <a:avLst/>
          </a:prstGeom>
        </p:spPr>
        <p:txBody>
          <a:bodyPr wrap="square">
            <a:spAutoFit/>
          </a:bodyPr>
          <a:lstStyle/>
          <a:p>
            <a:pPr marL="320675" indent="-319088" algn="ctr">
              <a:lnSpc>
                <a:spcPct val="70000"/>
              </a:lnSpc>
              <a:spcBef>
                <a:spcPts val="625"/>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u="sng" dirty="0">
                <a:solidFill>
                  <a:srgbClr val="00B050"/>
                </a:solidFill>
              </a:rPr>
              <a:t>SYNTHESE (Suite)</a:t>
            </a:r>
          </a:p>
        </p:txBody>
      </p:sp>
      <p:sp>
        <p:nvSpPr>
          <p:cNvPr id="7" name="Rectangle 6">
            <a:extLst>
              <a:ext uri="{FF2B5EF4-FFF2-40B4-BE49-F238E27FC236}">
                <a16:creationId xmlns:a16="http://schemas.microsoft.com/office/drawing/2014/main" id="{0BDA9048-A8C6-42EA-9199-AA74839C47DD}"/>
              </a:ext>
            </a:extLst>
          </p:cNvPr>
          <p:cNvSpPr/>
          <p:nvPr/>
        </p:nvSpPr>
        <p:spPr>
          <a:xfrm>
            <a:off x="964731" y="1915588"/>
            <a:ext cx="10448067" cy="4144724"/>
          </a:xfrm>
          <a:prstGeom prst="rect">
            <a:avLst/>
          </a:prstGeom>
        </p:spPr>
        <p:txBody>
          <a:bodyPr wrap="square">
            <a:spAutoFit/>
          </a:bodyPr>
          <a:lstStyle/>
          <a:p>
            <a:pPr marL="344487" indent="-342900">
              <a:lnSpc>
                <a:spcPct val="70000"/>
              </a:lnSpc>
              <a:spcBef>
                <a:spcPts val="800"/>
              </a:spcBef>
              <a:buClrTx/>
              <a:buFont typeface="Arial" panose="020B0604020202020204" pitchFamily="34" charset="0"/>
              <a:buChar char="•"/>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Un </a:t>
            </a:r>
            <a:r>
              <a:rPr lang="en-GB" sz="2000" b="1" dirty="0" err="1">
                <a:solidFill>
                  <a:schemeClr val="bg1">
                    <a:lumMod val="50000"/>
                  </a:schemeClr>
                </a:solidFill>
              </a:rPr>
              <a:t>ingénieur</a:t>
            </a:r>
            <a:r>
              <a:rPr lang="en-GB" sz="2000" b="1" dirty="0">
                <a:solidFill>
                  <a:schemeClr val="bg1">
                    <a:lumMod val="50000"/>
                  </a:schemeClr>
                </a:solidFill>
              </a:rPr>
              <a:t> sur 5 utilise </a:t>
            </a:r>
            <a:r>
              <a:rPr lang="en-GB" sz="2000" b="1" dirty="0" err="1">
                <a:solidFill>
                  <a:schemeClr val="bg1">
                    <a:lumMod val="50000"/>
                  </a:schemeClr>
                </a:solidFill>
              </a:rPr>
              <a:t>l’anglais</a:t>
            </a:r>
            <a:r>
              <a:rPr lang="en-GB" sz="2000" b="1" dirty="0">
                <a:solidFill>
                  <a:schemeClr val="bg1">
                    <a:lumMod val="50000"/>
                  </a:schemeClr>
                </a:solidFill>
              </a:rPr>
              <a:t> </a:t>
            </a:r>
            <a:r>
              <a:rPr lang="en-GB" sz="2000" b="1" dirty="0" err="1">
                <a:solidFill>
                  <a:schemeClr val="bg1">
                    <a:lumMod val="50000"/>
                  </a:schemeClr>
                </a:solidFill>
              </a:rPr>
              <a:t>comme</a:t>
            </a:r>
            <a:r>
              <a:rPr lang="en-GB" sz="2000" b="1" dirty="0">
                <a:solidFill>
                  <a:schemeClr val="bg1">
                    <a:lumMod val="50000"/>
                  </a:schemeClr>
                </a:solidFill>
              </a:rPr>
              <a:t> langue de travail, (1 sur 6 </a:t>
            </a:r>
            <a:r>
              <a:rPr lang="en-GB" sz="2000" b="1" dirty="0" err="1">
                <a:solidFill>
                  <a:schemeClr val="bg1">
                    <a:lumMod val="50000"/>
                  </a:schemeClr>
                </a:solidFill>
              </a:rPr>
              <a:t>en</a:t>
            </a:r>
            <a:r>
              <a:rPr lang="en-GB" sz="2000" b="1" dirty="0">
                <a:solidFill>
                  <a:schemeClr val="bg1">
                    <a:lumMod val="50000"/>
                  </a:schemeClr>
                </a:solidFill>
              </a:rPr>
              <a:t> 2016).</a:t>
            </a:r>
          </a:p>
          <a:p>
            <a:pPr marL="344487" indent="-342900">
              <a:lnSpc>
                <a:spcPct val="70000"/>
              </a:lnSpc>
              <a:spcBef>
                <a:spcPts val="800"/>
              </a:spcBef>
              <a:buClrTx/>
              <a:buFont typeface="Arial" panose="020B0604020202020204" pitchFamily="34" charset="0"/>
              <a:buChar char="•"/>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cs typeface="Arial" charset="0"/>
              </a:rPr>
              <a:t> 78% des </a:t>
            </a:r>
            <a:r>
              <a:rPr lang="en-GB" sz="2000" b="1" dirty="0" err="1">
                <a:solidFill>
                  <a:schemeClr val="bg1">
                    <a:lumMod val="50000"/>
                  </a:schemeClr>
                </a:solidFill>
                <a:cs typeface="Arial" charset="0"/>
              </a:rPr>
              <a:t>ingénieurs</a:t>
            </a:r>
            <a:r>
              <a:rPr lang="en-GB" sz="2000" b="1" dirty="0">
                <a:solidFill>
                  <a:schemeClr val="bg1">
                    <a:lumMod val="50000"/>
                  </a:schemeClr>
                </a:solidFill>
                <a:cs typeface="Arial" charset="0"/>
              </a:rPr>
              <a:t> </a:t>
            </a:r>
            <a:r>
              <a:rPr lang="en-GB" sz="2000" b="1" dirty="0" err="1">
                <a:solidFill>
                  <a:schemeClr val="bg1">
                    <a:lumMod val="50000"/>
                  </a:schemeClr>
                </a:solidFill>
                <a:cs typeface="Arial" charset="0"/>
              </a:rPr>
              <a:t>ont</a:t>
            </a:r>
            <a:r>
              <a:rPr lang="en-GB" sz="2000" b="1" dirty="0">
                <a:solidFill>
                  <a:schemeClr val="bg1">
                    <a:lumMod val="50000"/>
                  </a:schemeClr>
                </a:solidFill>
                <a:cs typeface="Arial" charset="0"/>
              </a:rPr>
              <a:t> </a:t>
            </a:r>
            <a:r>
              <a:rPr lang="en-GB" sz="2000" b="1" dirty="0" err="1">
                <a:solidFill>
                  <a:schemeClr val="bg1">
                    <a:lumMod val="50000"/>
                  </a:schemeClr>
                </a:solidFill>
                <a:cs typeface="Arial" charset="0"/>
              </a:rPr>
              <a:t>trouvé</a:t>
            </a:r>
            <a:r>
              <a:rPr lang="en-GB" sz="2000" b="1" dirty="0">
                <a:solidFill>
                  <a:schemeClr val="bg1">
                    <a:lumMod val="50000"/>
                  </a:schemeClr>
                </a:solidFill>
                <a:cs typeface="Arial" charset="0"/>
              </a:rPr>
              <a:t> </a:t>
            </a:r>
            <a:r>
              <a:rPr lang="en-GB" sz="2000" b="1" dirty="0" err="1">
                <a:solidFill>
                  <a:schemeClr val="bg1">
                    <a:lumMod val="50000"/>
                  </a:schemeClr>
                </a:solidFill>
                <a:cs typeface="Arial" charset="0"/>
              </a:rPr>
              <a:t>leur</a:t>
            </a:r>
            <a:r>
              <a:rPr lang="en-GB" sz="2000" b="1" dirty="0">
                <a:solidFill>
                  <a:schemeClr val="bg1">
                    <a:lumMod val="50000"/>
                  </a:schemeClr>
                </a:solidFill>
                <a:cs typeface="Arial" charset="0"/>
              </a:rPr>
              <a:t> emploi </a:t>
            </a:r>
            <a:r>
              <a:rPr lang="en-GB" sz="2000" b="1" dirty="0" err="1">
                <a:solidFill>
                  <a:schemeClr val="bg1">
                    <a:lumMod val="50000"/>
                  </a:schemeClr>
                </a:solidFill>
                <a:cs typeface="Arial" charset="0"/>
              </a:rPr>
              <a:t>actuel</a:t>
            </a:r>
            <a:r>
              <a:rPr lang="en-GB" sz="2000" b="1" dirty="0">
                <a:solidFill>
                  <a:schemeClr val="bg1">
                    <a:lumMod val="50000"/>
                  </a:schemeClr>
                </a:solidFill>
                <a:cs typeface="Arial" charset="0"/>
              </a:rPr>
              <a:t> </a:t>
            </a:r>
            <a:r>
              <a:rPr lang="en-GB" sz="2000" b="1" dirty="0" err="1">
                <a:solidFill>
                  <a:schemeClr val="bg1">
                    <a:lumMod val="50000"/>
                  </a:schemeClr>
                </a:solidFill>
                <a:cs typeface="Arial" charset="0"/>
              </a:rPr>
              <a:t>en</a:t>
            </a:r>
            <a:r>
              <a:rPr lang="en-GB" sz="2000" b="1" dirty="0">
                <a:solidFill>
                  <a:schemeClr val="bg1">
                    <a:lumMod val="50000"/>
                  </a:schemeClr>
                </a:solidFill>
                <a:cs typeface="Arial" charset="0"/>
              </a:rPr>
              <a:t> </a:t>
            </a:r>
            <a:r>
              <a:rPr lang="en-GB" sz="2000" b="1" dirty="0" err="1">
                <a:solidFill>
                  <a:schemeClr val="bg1">
                    <a:lumMod val="50000"/>
                  </a:schemeClr>
                </a:solidFill>
                <a:cs typeface="Arial" charset="0"/>
              </a:rPr>
              <a:t>moins</a:t>
            </a:r>
            <a:r>
              <a:rPr lang="en-GB" sz="2000" b="1" dirty="0">
                <a:solidFill>
                  <a:schemeClr val="bg1">
                    <a:lumMod val="50000"/>
                  </a:schemeClr>
                </a:solidFill>
                <a:cs typeface="Arial" charset="0"/>
              </a:rPr>
              <a:t> de 4 </a:t>
            </a:r>
            <a:r>
              <a:rPr lang="en-GB" sz="2000" b="1" dirty="0" err="1">
                <a:solidFill>
                  <a:schemeClr val="bg1">
                    <a:lumMod val="50000"/>
                  </a:schemeClr>
                </a:solidFill>
                <a:cs typeface="Arial" charset="0"/>
              </a:rPr>
              <a:t>mois</a:t>
            </a:r>
            <a:r>
              <a:rPr lang="en-GB" sz="2000" b="1" dirty="0">
                <a:solidFill>
                  <a:schemeClr val="bg1">
                    <a:lumMod val="50000"/>
                  </a:schemeClr>
                </a:solidFill>
                <a:cs typeface="Arial" charset="0"/>
              </a:rPr>
              <a:t>, et </a:t>
            </a:r>
            <a:r>
              <a:rPr lang="en-GB" sz="2000" b="1" dirty="0" err="1">
                <a:solidFill>
                  <a:schemeClr val="bg1">
                    <a:lumMod val="50000"/>
                  </a:schemeClr>
                </a:solidFill>
                <a:cs typeface="Arial" charset="0"/>
              </a:rPr>
              <a:t>seulement</a:t>
            </a:r>
            <a:r>
              <a:rPr lang="en-GB" sz="2000" b="1" dirty="0">
                <a:solidFill>
                  <a:schemeClr val="bg1">
                    <a:lumMod val="50000"/>
                  </a:schemeClr>
                </a:solidFill>
                <a:cs typeface="Arial" charset="0"/>
              </a:rPr>
              <a:t> 3% </a:t>
            </a:r>
            <a:r>
              <a:rPr lang="en-GB" sz="2000" b="1" dirty="0" err="1">
                <a:solidFill>
                  <a:schemeClr val="bg1">
                    <a:lumMod val="50000"/>
                  </a:schemeClr>
                </a:solidFill>
                <a:cs typeface="Arial" charset="0"/>
              </a:rPr>
              <a:t>sont</a:t>
            </a:r>
            <a:r>
              <a:rPr lang="en-GB" sz="2000" b="1" dirty="0">
                <a:solidFill>
                  <a:schemeClr val="bg1">
                    <a:lumMod val="50000"/>
                  </a:schemeClr>
                </a:solidFill>
                <a:cs typeface="Arial" charset="0"/>
              </a:rPr>
              <a:t> </a:t>
            </a:r>
            <a:r>
              <a:rPr lang="en-GB" sz="2000" b="1" dirty="0" err="1">
                <a:solidFill>
                  <a:schemeClr val="bg1">
                    <a:lumMod val="50000"/>
                  </a:schemeClr>
                </a:solidFill>
                <a:cs typeface="Arial" charset="0"/>
              </a:rPr>
              <a:t>en</a:t>
            </a:r>
            <a:r>
              <a:rPr lang="en-GB" sz="2000" b="1" dirty="0">
                <a:solidFill>
                  <a:schemeClr val="bg1">
                    <a:lumMod val="50000"/>
                  </a:schemeClr>
                </a:solidFill>
                <a:cs typeface="Arial" charset="0"/>
              </a:rPr>
              <a:t> recherche active.</a:t>
            </a:r>
          </a:p>
          <a:p>
            <a:pPr marL="344487" indent="-342900">
              <a:lnSpc>
                <a:spcPct val="70000"/>
              </a:lnSpc>
              <a:spcBef>
                <a:spcPts val="800"/>
              </a:spcBef>
              <a:buClrTx/>
              <a:buFont typeface="Arial" panose="020B0604020202020204" pitchFamily="34" charset="0"/>
              <a:buChar char="•"/>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cs typeface="Arial" charset="0"/>
              </a:rPr>
              <a:t>Nos </a:t>
            </a:r>
            <a:r>
              <a:rPr lang="en-GB" sz="2000" b="1" dirty="0" err="1">
                <a:solidFill>
                  <a:schemeClr val="bg1">
                    <a:lumMod val="50000"/>
                  </a:schemeClr>
                </a:solidFill>
                <a:cs typeface="Arial" charset="0"/>
              </a:rPr>
              <a:t>ingénieurs</a:t>
            </a:r>
            <a:r>
              <a:rPr lang="en-GB" sz="2000" b="1" dirty="0">
                <a:solidFill>
                  <a:schemeClr val="bg1">
                    <a:lumMod val="50000"/>
                  </a:schemeClr>
                </a:solidFill>
                <a:cs typeface="Arial" charset="0"/>
              </a:rPr>
              <a:t> </a:t>
            </a:r>
            <a:r>
              <a:rPr lang="en-GB" sz="2000" b="1" dirty="0" err="1">
                <a:solidFill>
                  <a:schemeClr val="bg1">
                    <a:lumMod val="50000"/>
                  </a:schemeClr>
                </a:solidFill>
                <a:cs typeface="Arial" charset="0"/>
              </a:rPr>
              <a:t>connaissent</a:t>
            </a:r>
            <a:r>
              <a:rPr lang="en-GB" sz="2000" b="1" dirty="0">
                <a:solidFill>
                  <a:schemeClr val="bg1">
                    <a:lumMod val="50000"/>
                  </a:schemeClr>
                </a:solidFill>
                <a:cs typeface="Arial" charset="0"/>
              </a:rPr>
              <a:t> le </a:t>
            </a:r>
            <a:r>
              <a:rPr lang="en-GB" sz="2000" b="1" dirty="0" err="1">
                <a:solidFill>
                  <a:schemeClr val="bg1">
                    <a:lumMod val="50000"/>
                  </a:schemeClr>
                </a:solidFill>
                <a:cs typeface="Arial" charset="0"/>
              </a:rPr>
              <a:t>plein</a:t>
            </a:r>
            <a:r>
              <a:rPr lang="en-GB" sz="2000" b="1" dirty="0">
                <a:solidFill>
                  <a:schemeClr val="bg1">
                    <a:lumMod val="50000"/>
                  </a:schemeClr>
                </a:solidFill>
                <a:cs typeface="Arial" charset="0"/>
              </a:rPr>
              <a:t> emploi, </a:t>
            </a:r>
            <a:r>
              <a:rPr lang="en-GB" sz="2000" b="1" dirty="0" err="1">
                <a:solidFill>
                  <a:schemeClr val="bg1">
                    <a:lumMod val="50000"/>
                  </a:schemeClr>
                </a:solidFill>
                <a:cs typeface="Arial" charset="0"/>
              </a:rPr>
              <a:t>malgré</a:t>
            </a:r>
            <a:r>
              <a:rPr lang="en-GB" sz="2000" b="1" dirty="0">
                <a:solidFill>
                  <a:schemeClr val="bg1">
                    <a:lumMod val="50000"/>
                  </a:schemeClr>
                </a:solidFill>
                <a:cs typeface="Arial" charset="0"/>
              </a:rPr>
              <a:t> des </a:t>
            </a:r>
            <a:r>
              <a:rPr lang="en-GB" sz="2000" b="1" dirty="0" err="1">
                <a:solidFill>
                  <a:schemeClr val="bg1">
                    <a:lumMod val="50000"/>
                  </a:schemeClr>
                </a:solidFill>
                <a:cs typeface="Arial" charset="0"/>
              </a:rPr>
              <a:t>secteurs</a:t>
            </a:r>
            <a:r>
              <a:rPr lang="en-GB" sz="2000" b="1" dirty="0">
                <a:solidFill>
                  <a:schemeClr val="bg1">
                    <a:lumMod val="50000"/>
                  </a:schemeClr>
                </a:solidFill>
                <a:cs typeface="Arial" charset="0"/>
              </a:rPr>
              <a:t> </a:t>
            </a:r>
            <a:r>
              <a:rPr lang="en-GB" sz="2000" b="1" dirty="0" err="1">
                <a:solidFill>
                  <a:schemeClr val="bg1">
                    <a:lumMod val="50000"/>
                  </a:schemeClr>
                </a:solidFill>
                <a:cs typeface="Arial" charset="0"/>
              </a:rPr>
              <a:t>d’activités</a:t>
            </a:r>
            <a:r>
              <a:rPr lang="en-GB" sz="2000" b="1" dirty="0">
                <a:solidFill>
                  <a:schemeClr val="bg1">
                    <a:lumMod val="50000"/>
                  </a:schemeClr>
                </a:solidFill>
                <a:cs typeface="Arial" charset="0"/>
              </a:rPr>
              <a:t> </a:t>
            </a:r>
            <a:r>
              <a:rPr lang="en-GB" sz="2000" b="1" dirty="0" err="1">
                <a:solidFill>
                  <a:schemeClr val="bg1">
                    <a:lumMod val="50000"/>
                  </a:schemeClr>
                </a:solidFill>
                <a:cs typeface="Arial" charset="0"/>
              </a:rPr>
              <a:t>chahutés</a:t>
            </a:r>
            <a:r>
              <a:rPr lang="en-GB" sz="2000" b="1" dirty="0">
                <a:solidFill>
                  <a:schemeClr val="bg1">
                    <a:lumMod val="50000"/>
                  </a:schemeClr>
                </a:solidFill>
                <a:cs typeface="Arial" charset="0"/>
              </a:rPr>
              <a:t>.</a:t>
            </a:r>
          </a:p>
          <a:p>
            <a:pPr marL="344487" indent="-342900">
              <a:lnSpc>
                <a:spcPct val="70000"/>
              </a:lnSpc>
              <a:spcBef>
                <a:spcPts val="800"/>
              </a:spcBef>
              <a:buClrTx/>
              <a:buFont typeface="Arial" panose="020B0604020202020204" pitchFamily="34" charset="0"/>
              <a:buChar char="•"/>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cs typeface="Arial" charset="0"/>
              </a:rPr>
              <a:t>68% des </a:t>
            </a:r>
            <a:r>
              <a:rPr lang="en-GB" sz="2000" b="1" dirty="0" err="1">
                <a:solidFill>
                  <a:schemeClr val="bg1">
                    <a:lumMod val="50000"/>
                  </a:schemeClr>
                </a:solidFill>
                <a:cs typeface="Arial" charset="0"/>
              </a:rPr>
              <a:t>moins</a:t>
            </a:r>
            <a:r>
              <a:rPr lang="en-GB" sz="2000" b="1" dirty="0">
                <a:solidFill>
                  <a:schemeClr val="bg1">
                    <a:lumMod val="50000"/>
                  </a:schemeClr>
                </a:solidFill>
                <a:cs typeface="Arial" charset="0"/>
              </a:rPr>
              <a:t> de 30 </a:t>
            </a:r>
            <a:r>
              <a:rPr lang="en-GB" sz="2000" b="1" dirty="0" err="1">
                <a:solidFill>
                  <a:schemeClr val="bg1">
                    <a:lumMod val="50000"/>
                  </a:schemeClr>
                </a:solidFill>
                <a:cs typeface="Arial" charset="0"/>
              </a:rPr>
              <a:t>ans</a:t>
            </a:r>
            <a:r>
              <a:rPr lang="en-GB" sz="2000" b="1" dirty="0">
                <a:solidFill>
                  <a:schemeClr val="bg1">
                    <a:lumMod val="50000"/>
                  </a:schemeClr>
                </a:solidFill>
                <a:cs typeface="Arial" charset="0"/>
              </a:rPr>
              <a:t> </a:t>
            </a:r>
            <a:r>
              <a:rPr lang="en-GB" sz="2000" b="1" dirty="0" err="1">
                <a:solidFill>
                  <a:schemeClr val="bg1">
                    <a:lumMod val="50000"/>
                  </a:schemeClr>
                </a:solidFill>
                <a:cs typeface="Arial" charset="0"/>
              </a:rPr>
              <a:t>souhaitent</a:t>
            </a:r>
            <a:r>
              <a:rPr lang="en-GB" sz="2000" b="1" dirty="0">
                <a:solidFill>
                  <a:schemeClr val="bg1">
                    <a:lumMod val="50000"/>
                  </a:schemeClr>
                </a:solidFill>
                <a:cs typeface="Arial" charset="0"/>
              </a:rPr>
              <a:t> faire </a:t>
            </a:r>
            <a:r>
              <a:rPr lang="en-GB" sz="2000" b="1" dirty="0" err="1">
                <a:solidFill>
                  <a:schemeClr val="bg1">
                    <a:lumMod val="50000"/>
                  </a:schemeClr>
                </a:solidFill>
                <a:cs typeface="Arial" charset="0"/>
              </a:rPr>
              <a:t>évoluer</a:t>
            </a:r>
            <a:r>
              <a:rPr lang="en-GB" sz="2000" b="1" dirty="0">
                <a:solidFill>
                  <a:schemeClr val="bg1">
                    <a:lumMod val="50000"/>
                  </a:schemeClr>
                </a:solidFill>
                <a:cs typeface="Arial" charset="0"/>
              </a:rPr>
              <a:t> </a:t>
            </a:r>
            <a:r>
              <a:rPr lang="en-GB" sz="2000" b="1" dirty="0" err="1">
                <a:solidFill>
                  <a:schemeClr val="bg1">
                    <a:lumMod val="50000"/>
                  </a:schemeClr>
                </a:solidFill>
                <a:cs typeface="Arial" charset="0"/>
              </a:rPr>
              <a:t>leur</a:t>
            </a:r>
            <a:r>
              <a:rPr lang="en-GB" sz="2000" b="1" dirty="0">
                <a:solidFill>
                  <a:schemeClr val="bg1">
                    <a:lumMod val="50000"/>
                  </a:schemeClr>
                </a:solidFill>
                <a:cs typeface="Arial" charset="0"/>
              </a:rPr>
              <a:t> </a:t>
            </a:r>
            <a:r>
              <a:rPr lang="en-GB" sz="2000" b="1" dirty="0" err="1">
                <a:solidFill>
                  <a:schemeClr val="bg1">
                    <a:lumMod val="50000"/>
                  </a:schemeClr>
                </a:solidFill>
                <a:cs typeface="Arial" charset="0"/>
              </a:rPr>
              <a:t>carrière</a:t>
            </a:r>
            <a:r>
              <a:rPr lang="en-GB" sz="2000" b="1" dirty="0">
                <a:solidFill>
                  <a:schemeClr val="bg1">
                    <a:lumMod val="50000"/>
                  </a:schemeClr>
                </a:solidFill>
                <a:cs typeface="Arial" charset="0"/>
              </a:rPr>
              <a:t> </a:t>
            </a:r>
            <a:r>
              <a:rPr lang="en-GB" sz="2000" b="1" dirty="0" err="1">
                <a:solidFill>
                  <a:schemeClr val="bg1">
                    <a:lumMod val="50000"/>
                  </a:schemeClr>
                </a:solidFill>
                <a:cs typeface="Arial" charset="0"/>
              </a:rPr>
              <a:t>professionelle</a:t>
            </a:r>
            <a:r>
              <a:rPr lang="en-GB" sz="2000" b="1" dirty="0">
                <a:solidFill>
                  <a:schemeClr val="bg1">
                    <a:lumMod val="50000"/>
                  </a:schemeClr>
                </a:solidFill>
                <a:cs typeface="Arial" charset="0"/>
              </a:rPr>
              <a:t> </a:t>
            </a:r>
            <a:r>
              <a:rPr lang="en-GB" sz="2000" b="1" dirty="0" err="1">
                <a:solidFill>
                  <a:schemeClr val="bg1">
                    <a:lumMod val="50000"/>
                  </a:schemeClr>
                </a:solidFill>
                <a:cs typeface="Arial" charset="0"/>
              </a:rPr>
              <a:t>dans</a:t>
            </a:r>
            <a:r>
              <a:rPr lang="en-GB" sz="2000" b="1" dirty="0">
                <a:solidFill>
                  <a:schemeClr val="bg1">
                    <a:lumMod val="50000"/>
                  </a:schemeClr>
                </a:solidFill>
                <a:cs typeface="Arial" charset="0"/>
              </a:rPr>
              <a:t> les 2 </a:t>
            </a:r>
            <a:r>
              <a:rPr lang="en-GB" sz="2000" b="1" dirty="0" err="1">
                <a:solidFill>
                  <a:schemeClr val="bg1">
                    <a:lumMod val="50000"/>
                  </a:schemeClr>
                </a:solidFill>
                <a:cs typeface="Arial" charset="0"/>
              </a:rPr>
              <a:t>ans</a:t>
            </a:r>
            <a:r>
              <a:rPr lang="en-GB" sz="2000" b="1" dirty="0">
                <a:solidFill>
                  <a:schemeClr val="bg1">
                    <a:lumMod val="50000"/>
                  </a:schemeClr>
                </a:solidFill>
                <a:cs typeface="Arial" charset="0"/>
              </a:rPr>
              <a:t>, 48% chez les 30/39 </a:t>
            </a:r>
            <a:r>
              <a:rPr lang="en-GB" sz="2000" b="1" dirty="0" err="1">
                <a:solidFill>
                  <a:schemeClr val="bg1">
                    <a:lumMod val="50000"/>
                  </a:schemeClr>
                </a:solidFill>
                <a:cs typeface="Arial" charset="0"/>
              </a:rPr>
              <a:t>ans</a:t>
            </a:r>
            <a:r>
              <a:rPr lang="en-GB" sz="2000" b="1" dirty="0">
                <a:solidFill>
                  <a:schemeClr val="bg1">
                    <a:lumMod val="50000"/>
                  </a:schemeClr>
                </a:solidFill>
                <a:cs typeface="Arial" charset="0"/>
              </a:rPr>
              <a:t>, 40% chez les 40/49 </a:t>
            </a:r>
            <a:r>
              <a:rPr lang="en-GB" sz="2000" b="1" dirty="0" err="1">
                <a:solidFill>
                  <a:schemeClr val="bg1">
                    <a:lumMod val="50000"/>
                  </a:schemeClr>
                </a:solidFill>
                <a:cs typeface="Arial" charset="0"/>
              </a:rPr>
              <a:t>ans</a:t>
            </a:r>
            <a:r>
              <a:rPr lang="en-GB" sz="2000" b="1" dirty="0">
                <a:solidFill>
                  <a:schemeClr val="bg1">
                    <a:lumMod val="50000"/>
                  </a:schemeClr>
                </a:solidFill>
                <a:cs typeface="Arial" charset="0"/>
              </a:rPr>
              <a:t>, et 33% chez les plus de 50 ans.</a:t>
            </a:r>
          </a:p>
          <a:p>
            <a:pPr marL="344487" indent="-342900">
              <a:lnSpc>
                <a:spcPct val="70000"/>
              </a:lnSpc>
              <a:spcBef>
                <a:spcPts val="800"/>
              </a:spcBef>
              <a:buClrTx/>
              <a:buFont typeface="Arial" panose="020B0604020202020204" pitchFamily="34" charset="0"/>
              <a:buChar char="•"/>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cs typeface="Arial" charset="0"/>
              </a:rPr>
              <a:t>Le </a:t>
            </a:r>
            <a:r>
              <a:rPr lang="en-GB" sz="2000" b="1" dirty="0" err="1">
                <a:solidFill>
                  <a:schemeClr val="bg1">
                    <a:lumMod val="50000"/>
                  </a:schemeClr>
                </a:solidFill>
                <a:cs typeface="Arial" charset="0"/>
              </a:rPr>
              <a:t>parcours</a:t>
            </a:r>
            <a:r>
              <a:rPr lang="en-GB" sz="2000" b="1" dirty="0">
                <a:solidFill>
                  <a:schemeClr val="bg1">
                    <a:lumMod val="50000"/>
                  </a:schemeClr>
                </a:solidFill>
                <a:cs typeface="Arial" charset="0"/>
              </a:rPr>
              <a:t> </a:t>
            </a:r>
            <a:r>
              <a:rPr lang="en-GB" sz="2000" b="1" dirty="0" err="1">
                <a:solidFill>
                  <a:schemeClr val="bg1">
                    <a:lumMod val="50000"/>
                  </a:schemeClr>
                </a:solidFill>
                <a:cs typeface="Arial" charset="0"/>
              </a:rPr>
              <a:t>professionnel</a:t>
            </a:r>
            <a:r>
              <a:rPr lang="en-GB" sz="2000" b="1" dirty="0">
                <a:solidFill>
                  <a:schemeClr val="bg1">
                    <a:lumMod val="50000"/>
                  </a:schemeClr>
                </a:solidFill>
                <a:cs typeface="Arial" charset="0"/>
              </a:rPr>
              <a:t> se </a:t>
            </a:r>
            <a:r>
              <a:rPr lang="en-GB" sz="2000" b="1" dirty="0" err="1">
                <a:solidFill>
                  <a:schemeClr val="bg1">
                    <a:lumMod val="50000"/>
                  </a:schemeClr>
                </a:solidFill>
                <a:cs typeface="Arial" charset="0"/>
              </a:rPr>
              <a:t>déroule</a:t>
            </a:r>
            <a:r>
              <a:rPr lang="en-GB" sz="2000" b="1" dirty="0">
                <a:solidFill>
                  <a:schemeClr val="bg1">
                    <a:lumMod val="50000"/>
                  </a:schemeClr>
                </a:solidFill>
                <a:cs typeface="Arial" charset="0"/>
              </a:rPr>
              <a:t> </a:t>
            </a:r>
            <a:r>
              <a:rPr lang="en-GB" sz="2000" b="1" dirty="0" err="1">
                <a:solidFill>
                  <a:schemeClr val="bg1">
                    <a:lumMod val="50000"/>
                  </a:schemeClr>
                </a:solidFill>
                <a:cs typeface="Arial" charset="0"/>
              </a:rPr>
              <a:t>dans</a:t>
            </a:r>
            <a:r>
              <a:rPr lang="en-GB" sz="2000" b="1" dirty="0">
                <a:solidFill>
                  <a:schemeClr val="bg1">
                    <a:lumMod val="50000"/>
                  </a:schemeClr>
                </a:solidFill>
                <a:cs typeface="Arial" charset="0"/>
              </a:rPr>
              <a:t> 3 </a:t>
            </a:r>
            <a:r>
              <a:rPr lang="en-GB" sz="2000" b="1" dirty="0" err="1">
                <a:solidFill>
                  <a:schemeClr val="bg1">
                    <a:lumMod val="50000"/>
                  </a:schemeClr>
                </a:solidFill>
                <a:cs typeface="Arial" charset="0"/>
              </a:rPr>
              <a:t>entreprises</a:t>
            </a:r>
            <a:r>
              <a:rPr lang="en-GB" sz="2000" b="1" dirty="0">
                <a:solidFill>
                  <a:schemeClr val="bg1">
                    <a:lumMod val="50000"/>
                  </a:schemeClr>
                </a:solidFill>
                <a:cs typeface="Arial" charset="0"/>
              </a:rPr>
              <a:t> pour </a:t>
            </a:r>
            <a:r>
              <a:rPr lang="en-GB" sz="2000" b="1" dirty="0" err="1">
                <a:solidFill>
                  <a:schemeClr val="bg1">
                    <a:lumMod val="50000"/>
                  </a:schemeClr>
                </a:solidFill>
                <a:cs typeface="Arial" charset="0"/>
              </a:rPr>
              <a:t>exercer</a:t>
            </a:r>
            <a:r>
              <a:rPr lang="en-GB" sz="2000" b="1" dirty="0">
                <a:solidFill>
                  <a:schemeClr val="bg1">
                    <a:lumMod val="50000"/>
                  </a:schemeClr>
                </a:solidFill>
                <a:cs typeface="Arial" charset="0"/>
              </a:rPr>
              <a:t> 3,8 </a:t>
            </a:r>
            <a:r>
              <a:rPr lang="en-GB" sz="2000" b="1" dirty="0" err="1">
                <a:solidFill>
                  <a:schemeClr val="bg1">
                    <a:lumMod val="50000"/>
                  </a:schemeClr>
                </a:solidFill>
                <a:cs typeface="Arial" charset="0"/>
              </a:rPr>
              <a:t>fonctions</a:t>
            </a:r>
            <a:r>
              <a:rPr lang="en-GB" sz="2000" b="1" dirty="0">
                <a:solidFill>
                  <a:schemeClr val="bg1">
                    <a:lumMod val="50000"/>
                  </a:schemeClr>
                </a:solidFill>
                <a:cs typeface="Arial" charset="0"/>
              </a:rPr>
              <a:t> </a:t>
            </a:r>
            <a:r>
              <a:rPr lang="en-GB" sz="2000" b="1" dirty="0" err="1">
                <a:solidFill>
                  <a:schemeClr val="bg1">
                    <a:lumMod val="50000"/>
                  </a:schemeClr>
                </a:solidFill>
                <a:cs typeface="Arial" charset="0"/>
              </a:rPr>
              <a:t>différentes</a:t>
            </a:r>
            <a:r>
              <a:rPr lang="en-GB" sz="2000" b="1" dirty="0">
                <a:solidFill>
                  <a:schemeClr val="bg1">
                    <a:lumMod val="50000"/>
                  </a:schemeClr>
                </a:solidFill>
                <a:cs typeface="Arial" charset="0"/>
              </a:rPr>
              <a:t> et </a:t>
            </a:r>
            <a:r>
              <a:rPr lang="en-GB" sz="2000" b="1" dirty="0" err="1">
                <a:solidFill>
                  <a:schemeClr val="bg1">
                    <a:lumMod val="50000"/>
                  </a:schemeClr>
                </a:solidFill>
                <a:cs typeface="Arial" charset="0"/>
              </a:rPr>
              <a:t>nos</a:t>
            </a:r>
            <a:r>
              <a:rPr lang="en-GB" sz="2000" b="1" dirty="0">
                <a:solidFill>
                  <a:schemeClr val="bg1">
                    <a:lumMod val="50000"/>
                  </a:schemeClr>
                </a:solidFill>
                <a:cs typeface="Arial" charset="0"/>
              </a:rPr>
              <a:t> </a:t>
            </a:r>
            <a:r>
              <a:rPr lang="en-GB" sz="2000" b="1" dirty="0" err="1">
                <a:solidFill>
                  <a:schemeClr val="bg1">
                    <a:lumMod val="50000"/>
                  </a:schemeClr>
                </a:solidFill>
                <a:cs typeface="Arial" charset="0"/>
              </a:rPr>
              <a:t>ingénieurs</a:t>
            </a:r>
            <a:r>
              <a:rPr lang="en-GB" sz="2000" b="1" dirty="0">
                <a:solidFill>
                  <a:schemeClr val="bg1">
                    <a:lumMod val="50000"/>
                  </a:schemeClr>
                </a:solidFill>
                <a:cs typeface="Arial" charset="0"/>
              </a:rPr>
              <a:t> </a:t>
            </a:r>
            <a:r>
              <a:rPr lang="en-GB" sz="2000" b="1" dirty="0" err="1">
                <a:solidFill>
                  <a:schemeClr val="bg1">
                    <a:lumMod val="50000"/>
                  </a:schemeClr>
                </a:solidFill>
                <a:cs typeface="Arial" charset="0"/>
              </a:rPr>
              <a:t>s’adaptent</a:t>
            </a:r>
            <a:r>
              <a:rPr lang="en-GB" sz="2000" b="1" dirty="0">
                <a:solidFill>
                  <a:schemeClr val="bg1">
                    <a:lumMod val="50000"/>
                  </a:schemeClr>
                </a:solidFill>
                <a:cs typeface="Arial" charset="0"/>
              </a:rPr>
              <a:t> </a:t>
            </a:r>
            <a:r>
              <a:rPr lang="en-GB" sz="2000" b="1" dirty="0" err="1">
                <a:solidFill>
                  <a:schemeClr val="bg1">
                    <a:lumMod val="50000"/>
                  </a:schemeClr>
                </a:solidFill>
                <a:cs typeface="Arial" charset="0"/>
              </a:rPr>
              <a:t>facilement</a:t>
            </a:r>
            <a:r>
              <a:rPr lang="en-GB" sz="2000" b="1" dirty="0">
                <a:solidFill>
                  <a:schemeClr val="bg1">
                    <a:lumMod val="50000"/>
                  </a:schemeClr>
                </a:solidFill>
                <a:cs typeface="Arial" charset="0"/>
              </a:rPr>
              <a:t> à </a:t>
            </a:r>
            <a:r>
              <a:rPr lang="en-GB" sz="2000" b="1" dirty="0" err="1">
                <a:solidFill>
                  <a:schemeClr val="bg1">
                    <a:lumMod val="50000"/>
                  </a:schemeClr>
                </a:solidFill>
                <a:cs typeface="Arial" charset="0"/>
              </a:rPr>
              <a:t>ce</a:t>
            </a:r>
            <a:r>
              <a:rPr lang="en-GB" sz="2000" b="1" dirty="0">
                <a:solidFill>
                  <a:schemeClr val="bg1">
                    <a:lumMod val="50000"/>
                  </a:schemeClr>
                </a:solidFill>
                <a:cs typeface="Arial" charset="0"/>
              </a:rPr>
              <a:t> monde de </a:t>
            </a:r>
            <a:r>
              <a:rPr lang="en-GB" sz="2000" b="1" dirty="0" err="1">
                <a:solidFill>
                  <a:schemeClr val="bg1">
                    <a:lumMod val="50000"/>
                  </a:schemeClr>
                </a:solidFill>
                <a:cs typeface="Arial" charset="0"/>
              </a:rPr>
              <a:t>l’entreprise</a:t>
            </a:r>
            <a:r>
              <a:rPr lang="en-GB" sz="2000" b="1" dirty="0">
                <a:solidFill>
                  <a:schemeClr val="bg1">
                    <a:lumMod val="50000"/>
                  </a:schemeClr>
                </a:solidFill>
                <a:cs typeface="Arial" charset="0"/>
              </a:rPr>
              <a:t> </a:t>
            </a:r>
            <a:r>
              <a:rPr lang="en-GB" sz="2000" b="1" dirty="0" err="1">
                <a:solidFill>
                  <a:schemeClr val="bg1">
                    <a:lumMod val="50000"/>
                  </a:schemeClr>
                </a:solidFill>
                <a:cs typeface="Arial" charset="0"/>
              </a:rPr>
              <a:t>en</a:t>
            </a:r>
            <a:r>
              <a:rPr lang="en-GB" sz="2000" b="1" dirty="0">
                <a:solidFill>
                  <a:schemeClr val="bg1">
                    <a:lumMod val="50000"/>
                  </a:schemeClr>
                </a:solidFill>
                <a:cs typeface="Arial" charset="0"/>
              </a:rPr>
              <a:t> </a:t>
            </a:r>
            <a:r>
              <a:rPr lang="en-GB" sz="2000" b="1" dirty="0" err="1">
                <a:solidFill>
                  <a:schemeClr val="bg1">
                    <a:lumMod val="50000"/>
                  </a:schemeClr>
                </a:solidFill>
                <a:cs typeface="Arial" charset="0"/>
              </a:rPr>
              <a:t>mouvance</a:t>
            </a:r>
            <a:r>
              <a:rPr lang="en-GB" sz="2000" b="1" dirty="0">
                <a:solidFill>
                  <a:schemeClr val="bg1">
                    <a:lumMod val="50000"/>
                  </a:schemeClr>
                </a:solidFill>
                <a:cs typeface="Arial" charset="0"/>
              </a:rPr>
              <a:t> continue.</a:t>
            </a:r>
          </a:p>
          <a:p>
            <a:pPr marL="344487" indent="-342900">
              <a:lnSpc>
                <a:spcPct val="70000"/>
              </a:lnSpc>
              <a:spcBef>
                <a:spcPts val="800"/>
              </a:spcBef>
              <a:buClrTx/>
              <a:buFont typeface="Arial" panose="020B0604020202020204" pitchFamily="34" charset="0"/>
              <a:buChar char="•"/>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cs typeface="Arial" charset="0"/>
              </a:rPr>
              <a:t>10% </a:t>
            </a:r>
            <a:r>
              <a:rPr lang="en-GB" sz="2000" b="1" dirty="0" err="1">
                <a:solidFill>
                  <a:schemeClr val="bg1">
                    <a:lumMod val="50000"/>
                  </a:schemeClr>
                </a:solidFill>
                <a:cs typeface="Arial" charset="0"/>
              </a:rPr>
              <a:t>sont</a:t>
            </a:r>
            <a:r>
              <a:rPr lang="en-GB" sz="2000" b="1" dirty="0">
                <a:solidFill>
                  <a:schemeClr val="bg1">
                    <a:lumMod val="50000"/>
                  </a:schemeClr>
                </a:solidFill>
                <a:cs typeface="Arial" charset="0"/>
              </a:rPr>
              <a:t> Chef </a:t>
            </a:r>
            <a:r>
              <a:rPr lang="en-GB" sz="2000" b="1" dirty="0" err="1">
                <a:solidFill>
                  <a:schemeClr val="bg1">
                    <a:lumMod val="50000"/>
                  </a:schemeClr>
                </a:solidFill>
                <a:cs typeface="Arial" charset="0"/>
              </a:rPr>
              <a:t>d’Entreprise</a:t>
            </a:r>
            <a:r>
              <a:rPr lang="en-GB" sz="2000" b="1" dirty="0">
                <a:solidFill>
                  <a:schemeClr val="bg1">
                    <a:lumMod val="50000"/>
                  </a:schemeClr>
                </a:solidFill>
                <a:cs typeface="Arial" charset="0"/>
              </a:rPr>
              <a:t>, 3% </a:t>
            </a:r>
            <a:r>
              <a:rPr lang="en-GB" sz="2000" b="1" dirty="0" err="1">
                <a:solidFill>
                  <a:schemeClr val="bg1">
                    <a:lumMod val="50000"/>
                  </a:schemeClr>
                </a:solidFill>
                <a:cs typeface="Arial" charset="0"/>
              </a:rPr>
              <a:t>exercent</a:t>
            </a:r>
            <a:r>
              <a:rPr lang="en-GB" sz="2000" b="1" dirty="0">
                <a:solidFill>
                  <a:schemeClr val="bg1">
                    <a:lumMod val="50000"/>
                  </a:schemeClr>
                </a:solidFill>
                <a:cs typeface="Arial" charset="0"/>
              </a:rPr>
              <a:t> des professions </a:t>
            </a:r>
            <a:r>
              <a:rPr lang="en-GB" sz="2000" b="1" dirty="0" err="1">
                <a:solidFill>
                  <a:schemeClr val="bg1">
                    <a:lumMod val="50000"/>
                  </a:schemeClr>
                </a:solidFill>
                <a:cs typeface="Arial" charset="0"/>
              </a:rPr>
              <a:t>liberales</a:t>
            </a:r>
            <a:r>
              <a:rPr lang="en-GB" sz="2000" b="1" dirty="0">
                <a:solidFill>
                  <a:schemeClr val="bg1">
                    <a:lumMod val="50000"/>
                  </a:schemeClr>
                </a:solidFill>
                <a:cs typeface="Arial" charset="0"/>
              </a:rPr>
              <a:t>, 18% </a:t>
            </a:r>
            <a:r>
              <a:rPr lang="en-GB" sz="2000" b="1" dirty="0" err="1">
                <a:solidFill>
                  <a:schemeClr val="bg1">
                    <a:lumMod val="50000"/>
                  </a:schemeClr>
                </a:solidFill>
                <a:cs typeface="Arial" charset="0"/>
              </a:rPr>
              <a:t>envisagent</a:t>
            </a:r>
            <a:r>
              <a:rPr lang="en-GB" sz="2000" b="1" dirty="0">
                <a:solidFill>
                  <a:schemeClr val="bg1">
                    <a:lumMod val="50000"/>
                  </a:schemeClr>
                </a:solidFill>
                <a:cs typeface="Arial" charset="0"/>
              </a:rPr>
              <a:t> </a:t>
            </a:r>
            <a:r>
              <a:rPr lang="en-GB" sz="2000" b="1" dirty="0" err="1">
                <a:solidFill>
                  <a:schemeClr val="bg1">
                    <a:lumMod val="50000"/>
                  </a:schemeClr>
                </a:solidFill>
                <a:cs typeface="Arial" charset="0"/>
              </a:rPr>
              <a:t>l’entreprenariat</a:t>
            </a:r>
            <a:r>
              <a:rPr lang="en-GB" sz="2000" b="1" dirty="0">
                <a:solidFill>
                  <a:schemeClr val="bg1">
                    <a:lumMod val="50000"/>
                  </a:schemeClr>
                </a:solidFill>
                <a:cs typeface="Arial" charset="0"/>
              </a:rPr>
              <a:t>. </a:t>
            </a:r>
            <a:r>
              <a:rPr lang="en-GB" sz="2000" b="1" dirty="0" err="1">
                <a:solidFill>
                  <a:schemeClr val="bg1">
                    <a:lumMod val="50000"/>
                  </a:schemeClr>
                </a:solidFill>
                <a:cs typeface="Arial" charset="0"/>
              </a:rPr>
              <a:t>L’esprit</a:t>
            </a:r>
            <a:r>
              <a:rPr lang="en-GB" sz="2000" b="1" dirty="0">
                <a:solidFill>
                  <a:schemeClr val="bg1">
                    <a:lumMod val="50000"/>
                  </a:schemeClr>
                </a:solidFill>
                <a:cs typeface="Arial" charset="0"/>
              </a:rPr>
              <a:t> </a:t>
            </a:r>
            <a:r>
              <a:rPr lang="en-GB" sz="2000" b="1" dirty="0" err="1">
                <a:solidFill>
                  <a:schemeClr val="bg1">
                    <a:lumMod val="50000"/>
                  </a:schemeClr>
                </a:solidFill>
                <a:cs typeface="Arial" charset="0"/>
              </a:rPr>
              <a:t>eutrepreneur</a:t>
            </a:r>
            <a:r>
              <a:rPr lang="en-GB" sz="2000" b="1" dirty="0">
                <a:solidFill>
                  <a:schemeClr val="bg1">
                    <a:lumMod val="50000"/>
                  </a:schemeClr>
                </a:solidFill>
                <a:cs typeface="Arial" charset="0"/>
              </a:rPr>
              <a:t> </a:t>
            </a:r>
            <a:r>
              <a:rPr lang="en-GB" sz="2000" b="1" dirty="0" err="1">
                <a:solidFill>
                  <a:schemeClr val="bg1">
                    <a:lumMod val="50000"/>
                  </a:schemeClr>
                </a:solidFill>
                <a:cs typeface="Arial" charset="0"/>
              </a:rPr>
              <a:t>est</a:t>
            </a:r>
            <a:r>
              <a:rPr lang="en-GB" sz="2000" b="1" dirty="0">
                <a:solidFill>
                  <a:schemeClr val="bg1">
                    <a:lumMod val="50000"/>
                  </a:schemeClr>
                </a:solidFill>
                <a:cs typeface="Arial" charset="0"/>
              </a:rPr>
              <a:t> </a:t>
            </a:r>
            <a:r>
              <a:rPr lang="en-GB" sz="2000" b="1" dirty="0" err="1">
                <a:solidFill>
                  <a:schemeClr val="bg1">
                    <a:lumMod val="50000"/>
                  </a:schemeClr>
                </a:solidFill>
                <a:cs typeface="Arial" charset="0"/>
              </a:rPr>
              <a:t>marqué</a:t>
            </a:r>
            <a:r>
              <a:rPr lang="en-GB" sz="2000" b="1" dirty="0">
                <a:solidFill>
                  <a:schemeClr val="bg1">
                    <a:lumMod val="50000"/>
                  </a:schemeClr>
                </a:solidFill>
                <a:cs typeface="Arial" charset="0"/>
              </a:rPr>
              <a:t> chez les plus de 40 ans.</a:t>
            </a:r>
          </a:p>
          <a:p>
            <a:pPr marL="344487" indent="-342900">
              <a:lnSpc>
                <a:spcPct val="70000"/>
              </a:lnSpc>
              <a:spcBef>
                <a:spcPts val="800"/>
              </a:spcBef>
              <a:buClrTx/>
              <a:buFont typeface="Arial" panose="020B0604020202020204" pitchFamily="34" charset="0"/>
              <a:buChar char="•"/>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cs typeface="Arial" charset="0"/>
              </a:rPr>
              <a:t>Un </a:t>
            </a:r>
            <a:r>
              <a:rPr lang="en-GB" sz="2000" b="1" dirty="0" err="1">
                <a:solidFill>
                  <a:schemeClr val="bg1">
                    <a:lumMod val="50000"/>
                  </a:schemeClr>
                </a:solidFill>
                <a:cs typeface="Arial" charset="0"/>
              </a:rPr>
              <a:t>ingénieur</a:t>
            </a:r>
            <a:r>
              <a:rPr lang="en-GB" sz="2000" b="1" dirty="0">
                <a:solidFill>
                  <a:schemeClr val="bg1">
                    <a:lumMod val="50000"/>
                  </a:schemeClr>
                </a:solidFill>
                <a:cs typeface="Arial" charset="0"/>
              </a:rPr>
              <a:t> sur </a:t>
            </a:r>
            <a:r>
              <a:rPr lang="en-GB" sz="2000" b="1" dirty="0" err="1">
                <a:solidFill>
                  <a:schemeClr val="bg1">
                    <a:lumMod val="50000"/>
                  </a:schemeClr>
                </a:solidFill>
                <a:cs typeface="Arial" charset="0"/>
              </a:rPr>
              <a:t>deux</a:t>
            </a:r>
            <a:r>
              <a:rPr lang="en-GB" sz="2000" b="1" dirty="0">
                <a:solidFill>
                  <a:schemeClr val="bg1">
                    <a:lumMod val="50000"/>
                  </a:schemeClr>
                </a:solidFill>
                <a:cs typeface="Arial" charset="0"/>
              </a:rPr>
              <a:t> </a:t>
            </a:r>
            <a:r>
              <a:rPr lang="en-GB" sz="2000" b="1" dirty="0" err="1">
                <a:solidFill>
                  <a:schemeClr val="bg1">
                    <a:lumMod val="50000"/>
                  </a:schemeClr>
                </a:solidFill>
                <a:cs typeface="Arial" charset="0"/>
              </a:rPr>
              <a:t>travaille</a:t>
            </a:r>
            <a:r>
              <a:rPr lang="en-GB" sz="2000" b="1" dirty="0">
                <a:solidFill>
                  <a:schemeClr val="bg1">
                    <a:lumMod val="50000"/>
                  </a:schemeClr>
                </a:solidFill>
                <a:cs typeface="Arial" charset="0"/>
              </a:rPr>
              <a:t> </a:t>
            </a:r>
            <a:r>
              <a:rPr lang="en-GB" sz="2000" b="1" dirty="0" err="1">
                <a:solidFill>
                  <a:schemeClr val="bg1">
                    <a:lumMod val="50000"/>
                  </a:schemeClr>
                </a:solidFill>
                <a:cs typeface="Arial" charset="0"/>
              </a:rPr>
              <a:t>dans</a:t>
            </a:r>
            <a:r>
              <a:rPr lang="en-GB" sz="2000" b="1" dirty="0">
                <a:solidFill>
                  <a:schemeClr val="bg1">
                    <a:lumMod val="50000"/>
                  </a:schemeClr>
                </a:solidFill>
                <a:cs typeface="Arial" charset="0"/>
              </a:rPr>
              <a:t> la zone de </a:t>
            </a:r>
            <a:r>
              <a:rPr lang="en-GB" sz="2000" b="1" dirty="0" err="1">
                <a:solidFill>
                  <a:schemeClr val="bg1">
                    <a:lumMod val="50000"/>
                  </a:schemeClr>
                </a:solidFill>
                <a:cs typeface="Arial" charset="0"/>
              </a:rPr>
              <a:t>chalandise</a:t>
            </a:r>
            <a:r>
              <a:rPr lang="en-GB" sz="2000" b="1" dirty="0">
                <a:solidFill>
                  <a:schemeClr val="bg1">
                    <a:lumMod val="50000"/>
                  </a:schemeClr>
                </a:solidFill>
                <a:cs typeface="Arial" charset="0"/>
              </a:rPr>
              <a:t> de son Ecole, 9% </a:t>
            </a:r>
            <a:r>
              <a:rPr lang="en-GB" sz="2000" b="1" dirty="0" err="1">
                <a:solidFill>
                  <a:schemeClr val="bg1">
                    <a:lumMod val="50000"/>
                  </a:schemeClr>
                </a:solidFill>
                <a:cs typeface="Arial" charset="0"/>
              </a:rPr>
              <a:t>en</a:t>
            </a:r>
            <a:r>
              <a:rPr lang="en-GB" sz="2000" b="1" dirty="0">
                <a:solidFill>
                  <a:schemeClr val="bg1">
                    <a:lumMod val="50000"/>
                  </a:schemeClr>
                </a:solidFill>
                <a:cs typeface="Arial" charset="0"/>
              </a:rPr>
              <a:t> Ile de France et 9% à </a:t>
            </a:r>
            <a:r>
              <a:rPr lang="en-GB" sz="2000" b="1" dirty="0" err="1">
                <a:solidFill>
                  <a:schemeClr val="bg1">
                    <a:lumMod val="50000"/>
                  </a:schemeClr>
                </a:solidFill>
                <a:cs typeface="Arial" charset="0"/>
              </a:rPr>
              <a:t>l’étranger</a:t>
            </a:r>
            <a:r>
              <a:rPr lang="en-GB" sz="2000" b="1" dirty="0">
                <a:solidFill>
                  <a:schemeClr val="bg1">
                    <a:lumMod val="50000"/>
                  </a:schemeClr>
                </a:solidFill>
                <a:cs typeface="Arial" charset="0"/>
              </a:rPr>
              <a:t>.</a:t>
            </a:r>
          </a:p>
          <a:p>
            <a:pPr marL="344487" indent="-342900">
              <a:lnSpc>
                <a:spcPct val="70000"/>
              </a:lnSpc>
              <a:spcBef>
                <a:spcPts val="800"/>
              </a:spcBef>
              <a:buClrTx/>
              <a:buFont typeface="Arial" panose="020B0604020202020204" pitchFamily="34" charset="0"/>
              <a:buChar char="•"/>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cs typeface="Arial" charset="0"/>
              </a:rPr>
              <a:t>1/3 </a:t>
            </a:r>
            <a:r>
              <a:rPr lang="en-GB" sz="2000" b="1" dirty="0" err="1">
                <a:solidFill>
                  <a:schemeClr val="bg1">
                    <a:lumMod val="50000"/>
                  </a:schemeClr>
                </a:solidFill>
                <a:cs typeface="Arial" charset="0"/>
              </a:rPr>
              <a:t>travaillent</a:t>
            </a:r>
            <a:r>
              <a:rPr lang="en-GB" sz="2000" b="1" dirty="0">
                <a:solidFill>
                  <a:schemeClr val="bg1">
                    <a:lumMod val="50000"/>
                  </a:schemeClr>
                </a:solidFill>
                <a:cs typeface="Arial" charset="0"/>
              </a:rPr>
              <a:t> </a:t>
            </a:r>
            <a:r>
              <a:rPr lang="en-GB" sz="2000" b="1" dirty="0" err="1">
                <a:solidFill>
                  <a:schemeClr val="bg1">
                    <a:lumMod val="50000"/>
                  </a:schemeClr>
                </a:solidFill>
                <a:cs typeface="Arial" charset="0"/>
              </a:rPr>
              <a:t>dans</a:t>
            </a:r>
            <a:r>
              <a:rPr lang="en-GB" sz="2000" b="1" dirty="0">
                <a:solidFill>
                  <a:schemeClr val="bg1">
                    <a:lumMod val="50000"/>
                  </a:schemeClr>
                </a:solidFill>
                <a:cs typeface="Arial" charset="0"/>
              </a:rPr>
              <a:t> des </a:t>
            </a:r>
            <a:r>
              <a:rPr lang="en-GB" sz="2000" b="1" dirty="0" err="1">
                <a:solidFill>
                  <a:schemeClr val="bg1">
                    <a:lumMod val="50000"/>
                  </a:schemeClr>
                </a:solidFill>
                <a:cs typeface="Arial" charset="0"/>
              </a:rPr>
              <a:t>entreprises</a:t>
            </a:r>
            <a:r>
              <a:rPr lang="en-GB" sz="2000" b="1" dirty="0">
                <a:solidFill>
                  <a:schemeClr val="bg1">
                    <a:lumMod val="50000"/>
                  </a:schemeClr>
                </a:solidFill>
                <a:cs typeface="Arial" charset="0"/>
              </a:rPr>
              <a:t> de </a:t>
            </a:r>
            <a:r>
              <a:rPr lang="en-GB" sz="2000" b="1" dirty="0" err="1">
                <a:solidFill>
                  <a:schemeClr val="bg1">
                    <a:lumMod val="50000"/>
                  </a:schemeClr>
                </a:solidFill>
                <a:cs typeface="Arial" charset="0"/>
              </a:rPr>
              <a:t>moins</a:t>
            </a:r>
            <a:r>
              <a:rPr lang="en-GB" sz="2000" b="1" dirty="0">
                <a:solidFill>
                  <a:schemeClr val="bg1">
                    <a:lumMod val="50000"/>
                  </a:schemeClr>
                </a:solidFill>
                <a:cs typeface="Arial" charset="0"/>
              </a:rPr>
              <a:t> de 50 </a:t>
            </a:r>
            <a:r>
              <a:rPr lang="en-GB" sz="2000" b="1" dirty="0" err="1">
                <a:solidFill>
                  <a:schemeClr val="bg1">
                    <a:lumMod val="50000"/>
                  </a:schemeClr>
                </a:solidFill>
                <a:cs typeface="Arial" charset="0"/>
              </a:rPr>
              <a:t>salariés</a:t>
            </a:r>
            <a:r>
              <a:rPr lang="en-GB" sz="2000" b="1" dirty="0">
                <a:solidFill>
                  <a:schemeClr val="bg1">
                    <a:lumMod val="50000"/>
                  </a:schemeClr>
                </a:solidFill>
                <a:cs typeface="Arial" charset="0"/>
              </a:rPr>
              <a:t>, et 41% </a:t>
            </a:r>
            <a:r>
              <a:rPr lang="en-GB" sz="2000" b="1" dirty="0" err="1">
                <a:solidFill>
                  <a:schemeClr val="bg1">
                    <a:lumMod val="50000"/>
                  </a:schemeClr>
                </a:solidFill>
                <a:cs typeface="Arial" charset="0"/>
              </a:rPr>
              <a:t>dans</a:t>
            </a:r>
            <a:r>
              <a:rPr lang="en-GB" sz="2000" b="1" dirty="0">
                <a:solidFill>
                  <a:schemeClr val="bg1">
                    <a:lumMod val="50000"/>
                  </a:schemeClr>
                </a:solidFill>
                <a:cs typeface="Arial" charset="0"/>
              </a:rPr>
              <a:t> les plus de 500 </a:t>
            </a:r>
            <a:r>
              <a:rPr lang="en-GB" sz="2000" b="1" dirty="0" err="1">
                <a:solidFill>
                  <a:schemeClr val="bg1">
                    <a:lumMod val="50000"/>
                  </a:schemeClr>
                </a:solidFill>
                <a:cs typeface="Arial" charset="0"/>
              </a:rPr>
              <a:t>salariés</a:t>
            </a:r>
            <a:r>
              <a:rPr lang="en-GB" sz="2000" b="1" dirty="0">
                <a:solidFill>
                  <a:schemeClr val="bg1">
                    <a:lumMod val="50000"/>
                  </a:schemeClr>
                </a:solidFill>
                <a:cs typeface="Arial" charset="0"/>
              </a:rPr>
              <a:t>.</a:t>
            </a:r>
          </a:p>
          <a:p>
            <a:pPr marL="320675" indent="-319088">
              <a:lnSpc>
                <a:spcPct val="70000"/>
              </a:lnSpc>
              <a:spcBef>
                <a:spcPts val="8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cs typeface="Arial" charset="0"/>
              </a:rPr>
              <a:t> </a:t>
            </a:r>
          </a:p>
        </p:txBody>
      </p:sp>
    </p:spTree>
    <p:extLst>
      <p:ext uri="{BB962C8B-B14F-4D97-AF65-F5344CB8AC3E}">
        <p14:creationId xmlns:p14="http://schemas.microsoft.com/office/powerpoint/2010/main" val="715848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020114" y="996950"/>
            <a:ext cx="6337301" cy="683271"/>
          </a:xfrm>
        </p:spPr>
        <p:txBody>
          <a:bodyPr>
            <a:normAutofit/>
          </a:bodyPr>
          <a:lstStyle/>
          <a:p>
            <a:r>
              <a:rPr lang="fr-FR" sz="2000" b="1" dirty="0">
                <a:solidFill>
                  <a:srgbClr val="FF0000"/>
                </a:solidFill>
              </a:rPr>
              <a:t>                                   </a:t>
            </a:r>
            <a:r>
              <a:rPr lang="fr-FR" sz="2000" b="1" u="sng" dirty="0">
                <a:solidFill>
                  <a:srgbClr val="00B050"/>
                </a:solidFill>
                <a:latin typeface="+mn-lt"/>
                <a:ea typeface="+mn-ea"/>
                <a:cs typeface="+mn-cs"/>
              </a:rPr>
              <a:t>SYNTHESE (Suite)</a:t>
            </a:r>
          </a:p>
        </p:txBody>
      </p:sp>
      <p:sp>
        <p:nvSpPr>
          <p:cNvPr id="8" name="Espace réservé du contenu 7"/>
          <p:cNvSpPr>
            <a:spLocks noGrp="1"/>
          </p:cNvSpPr>
          <p:nvPr>
            <p:ph idx="1"/>
          </p:nvPr>
        </p:nvSpPr>
        <p:spPr>
          <a:xfrm>
            <a:off x="930964" y="1988020"/>
            <a:ext cx="10515600" cy="4351338"/>
          </a:xfrm>
        </p:spPr>
        <p:txBody>
          <a:bodyPr>
            <a:normAutofit/>
          </a:bodyPr>
          <a:lstStyle/>
          <a:p>
            <a:pPr marL="344487" indent="-342900">
              <a:lnSpc>
                <a:spcPct val="70000"/>
              </a:lnSpc>
              <a:spcBef>
                <a:spcPts val="800"/>
              </a:spcBef>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fr-FR" sz="2000" b="1" dirty="0">
                <a:solidFill>
                  <a:schemeClr val="bg1">
                    <a:lumMod val="50000"/>
                  </a:schemeClr>
                </a:solidFill>
              </a:rPr>
              <a:t>Les fonctions Commercial-Marketing et Direction sont les plus recherchées (1/3).</a:t>
            </a:r>
          </a:p>
          <a:p>
            <a:pPr marL="344487" indent="-342900">
              <a:lnSpc>
                <a:spcPct val="70000"/>
              </a:lnSpc>
              <a:spcBef>
                <a:spcPts val="800"/>
              </a:spcBef>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fr-FR" sz="2000" b="1" dirty="0">
                <a:solidFill>
                  <a:schemeClr val="bg1">
                    <a:lumMod val="50000"/>
                  </a:schemeClr>
                </a:solidFill>
              </a:rPr>
              <a:t>Le secteur des IAA draine 17% des ingénieurs Agri, (13% en 2016), devant la Production Agricole, l’Agrofourniture, les Services et Conseils, 10% pour chacun de ces 3 secteurs.</a:t>
            </a:r>
          </a:p>
          <a:p>
            <a:pPr marL="344487" indent="-342900">
              <a:lnSpc>
                <a:spcPct val="70000"/>
              </a:lnSpc>
              <a:spcBef>
                <a:spcPts val="800"/>
              </a:spcBef>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fr-FR" sz="2000" b="1" dirty="0">
                <a:solidFill>
                  <a:schemeClr val="bg1">
                    <a:lumMod val="50000"/>
                  </a:schemeClr>
                </a:solidFill>
              </a:rPr>
              <a:t>4% sont dans l’Environnement-Aménagement.</a:t>
            </a:r>
          </a:p>
          <a:p>
            <a:pPr marL="344487" indent="-342900">
              <a:lnSpc>
                <a:spcPct val="70000"/>
              </a:lnSpc>
              <a:spcBef>
                <a:spcPts val="800"/>
              </a:spcBef>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fr-FR" sz="2000" b="1" dirty="0">
                <a:solidFill>
                  <a:schemeClr val="bg1">
                    <a:lumMod val="50000"/>
                  </a:schemeClr>
                </a:solidFill>
              </a:rPr>
              <a:t>14% sont dans des secteurs d’activités qui sortent de nos champs habituels de compétence, ce qui démontre la grande adaptabilité de nos ingénieurs et l’appétence des recruteurs pour ces profils.</a:t>
            </a:r>
          </a:p>
          <a:p>
            <a:pPr marL="344487" indent="-342900">
              <a:lnSpc>
                <a:spcPct val="70000"/>
              </a:lnSpc>
              <a:spcBef>
                <a:spcPts val="800"/>
              </a:spcBef>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fr-FR" sz="2000" b="1" dirty="0">
                <a:solidFill>
                  <a:schemeClr val="bg1">
                    <a:lumMod val="50000"/>
                  </a:schemeClr>
                </a:solidFill>
              </a:rPr>
              <a:t>La structure des rémunérations a peu évolué par rapport à 2016, 51% ont une rémunération comprise entre 30 et 60K€, 13% entre 60 et 90K€, 9% au dessus de 90K€ dont 2,4% + de 150K€.</a:t>
            </a:r>
          </a:p>
          <a:p>
            <a:pPr marL="344487" indent="-342900">
              <a:lnSpc>
                <a:spcPct val="70000"/>
              </a:lnSpc>
              <a:spcBef>
                <a:spcPts val="800"/>
              </a:spcBef>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fr-FR" sz="2000" b="1" dirty="0">
                <a:solidFill>
                  <a:schemeClr val="bg1">
                    <a:lumMod val="50000"/>
                  </a:schemeClr>
                </a:solidFill>
              </a:rPr>
              <a:t>On observe une différence sensible entre les Hommes et les Femmes, 15% des Hommes gagnent moins de 30K€, pour 31% chez les Femmes, dont 18% travaillent à temps partiel (50% 4 jours par semaine).</a:t>
            </a:r>
          </a:p>
          <a:p>
            <a:pPr marL="344487" indent="-342900">
              <a:lnSpc>
                <a:spcPct val="70000"/>
              </a:lnSpc>
              <a:spcBef>
                <a:spcPts val="800"/>
              </a:spcBef>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fr-FR" sz="2000" b="1" dirty="0">
                <a:solidFill>
                  <a:schemeClr val="bg1">
                    <a:lumMod val="50000"/>
                  </a:schemeClr>
                </a:solidFill>
              </a:rPr>
              <a:t>57% des ingénieurs diplômés en 2013 ont une rémunération supérieure à 30K€ et 7% dépassent les 50K€.</a:t>
            </a:r>
          </a:p>
          <a:p>
            <a:pPr marL="344487" indent="-342900">
              <a:lnSpc>
                <a:spcPct val="70000"/>
              </a:lnSpc>
              <a:spcBef>
                <a:spcPts val="800"/>
              </a:spcBef>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fr-FR" sz="2000" b="1" dirty="0">
                <a:solidFill>
                  <a:schemeClr val="bg1">
                    <a:lumMod val="50000"/>
                  </a:schemeClr>
                </a:solidFill>
              </a:rPr>
              <a:t>Un ingénieur sur deux bénéficie de primes ou participation et 33% d’un véhicule de fonction.  </a:t>
            </a:r>
          </a:p>
        </p:txBody>
      </p:sp>
      <p:sp>
        <p:nvSpPr>
          <p:cNvPr id="2" name="Espace réservé du numéro de diapositive 1"/>
          <p:cNvSpPr>
            <a:spLocks noGrp="1"/>
          </p:cNvSpPr>
          <p:nvPr>
            <p:ph type="sldNum" sz="quarter" idx="12"/>
          </p:nvPr>
        </p:nvSpPr>
        <p:spPr/>
        <p:txBody>
          <a:bodyPr/>
          <a:lstStyle/>
          <a:p>
            <a:fld id="{CA131623-9051-4793-8AE4-C028931CE291}" type="slidenum">
              <a:rPr lang="fr-FR" smtClean="0"/>
              <a:t>27</a:t>
            </a:fld>
            <a:endParaRPr lang="fr-FR"/>
          </a:p>
        </p:txBody>
      </p:sp>
      <p:pic>
        <p:nvPicPr>
          <p:cNvPr id="3" name="Image 2">
            <a:extLst>
              <a:ext uri="{FF2B5EF4-FFF2-40B4-BE49-F238E27FC236}">
                <a16:creationId xmlns:a16="http://schemas.microsoft.com/office/drawing/2014/main" id="{FBF4B789-83C5-41FA-890F-E2ED4E2BA85D}"/>
              </a:ext>
            </a:extLst>
          </p:cNvPr>
          <p:cNvPicPr/>
          <p:nvPr/>
        </p:nvPicPr>
        <p:blipFill>
          <a:blip r:embed="rId2" cstate="print"/>
          <a:srcRect/>
          <a:stretch>
            <a:fillRect/>
          </a:stretch>
        </p:blipFill>
        <p:spPr bwMode="auto">
          <a:xfrm>
            <a:off x="478651" y="219667"/>
            <a:ext cx="1322070" cy="476250"/>
          </a:xfrm>
          <a:prstGeom prst="rect">
            <a:avLst/>
          </a:prstGeom>
          <a:noFill/>
          <a:ln w="9525">
            <a:noFill/>
            <a:miter lim="800000"/>
            <a:headEnd/>
            <a:tailEnd/>
          </a:ln>
        </p:spPr>
      </p:pic>
      <p:sp>
        <p:nvSpPr>
          <p:cNvPr id="4" name="Rectangle 3">
            <a:extLst>
              <a:ext uri="{FF2B5EF4-FFF2-40B4-BE49-F238E27FC236}">
                <a16:creationId xmlns:a16="http://schemas.microsoft.com/office/drawing/2014/main" id="{CD90E10C-2D34-48F3-9EEB-3869AEF1E600}"/>
              </a:ext>
            </a:extLst>
          </p:cNvPr>
          <p:cNvSpPr/>
          <p:nvPr/>
        </p:nvSpPr>
        <p:spPr>
          <a:xfrm>
            <a:off x="2743200" y="139058"/>
            <a:ext cx="6891130" cy="477375"/>
          </a:xfrm>
          <a:prstGeom prst="rect">
            <a:avLst/>
          </a:prstGeom>
        </p:spPr>
        <p:txBody>
          <a:bodyPr wrap="square">
            <a:spAutoFit/>
          </a:bodyPr>
          <a:lstStyle/>
          <a:p>
            <a:pPr algn="ctr">
              <a:lnSpc>
                <a:spcPct val="139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u="sng" dirty="0">
                <a:solidFill>
                  <a:schemeClr val="accent1">
                    <a:lumMod val="75000"/>
                  </a:schemeClr>
                </a:solidFill>
                <a:latin typeface="Calibri" pitchFamily="34" charset="0"/>
              </a:rPr>
              <a:t>OBSERVATOIRE DE L’EMPLOI 2017 ENQUÊTE REALISÉE PAR INGENIA</a:t>
            </a:r>
            <a:endParaRPr lang="fr-FR" b="1" u="sng" dirty="0">
              <a:solidFill>
                <a:schemeClr val="accent1">
                  <a:lumMod val="75000"/>
                </a:schemeClr>
              </a:solidFill>
              <a:latin typeface="Calibri" pitchFamily="34" charset="0"/>
            </a:endParaRPr>
          </a:p>
        </p:txBody>
      </p:sp>
      <p:sp>
        <p:nvSpPr>
          <p:cNvPr id="5" name="ZoneTexte 4"/>
          <p:cNvSpPr txBox="1"/>
          <p:nvPr/>
        </p:nvSpPr>
        <p:spPr>
          <a:xfrm>
            <a:off x="1587500" y="871518"/>
            <a:ext cx="1155700" cy="954107"/>
          </a:xfrm>
          <a:prstGeom prst="rect">
            <a:avLst/>
          </a:prstGeom>
          <a:noFill/>
        </p:spPr>
        <p:txBody>
          <a:bodyPr wrap="square" rtlCol="0">
            <a:spAutoFit/>
          </a:bodyPr>
          <a:lstStyle/>
          <a:p>
            <a:endParaRPr lang="fr-FR" sz="2000" b="1" dirty="0">
              <a:solidFill>
                <a:srgbClr val="FF0000"/>
              </a:solidFill>
            </a:endParaRPr>
          </a:p>
          <a:p>
            <a:endParaRPr lang="fr-FR" b="1" dirty="0">
              <a:solidFill>
                <a:srgbClr val="FF0000"/>
              </a:solidFill>
            </a:endParaRPr>
          </a:p>
          <a:p>
            <a:endParaRPr lang="fr-FR" b="1" dirty="0">
              <a:solidFill>
                <a:srgbClr val="FF0000"/>
              </a:solidFill>
            </a:endParaRPr>
          </a:p>
        </p:txBody>
      </p:sp>
    </p:spTree>
    <p:extLst>
      <p:ext uri="{BB962C8B-B14F-4D97-AF65-F5344CB8AC3E}">
        <p14:creationId xmlns:p14="http://schemas.microsoft.com/office/powerpoint/2010/main" val="3414965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332303" y="933920"/>
            <a:ext cx="3310631" cy="662580"/>
          </a:xfrm>
        </p:spPr>
        <p:txBody>
          <a:bodyPr>
            <a:normAutofit/>
          </a:bodyPr>
          <a:lstStyle/>
          <a:p>
            <a:pPr algn="ctr"/>
            <a:r>
              <a:rPr lang="fr-FR" sz="2200" b="1" u="sng" dirty="0">
                <a:solidFill>
                  <a:srgbClr val="00B050"/>
                </a:solidFill>
                <a:latin typeface="+mn-lt"/>
                <a:ea typeface="+mn-ea"/>
                <a:cs typeface="+mn-cs"/>
              </a:rPr>
              <a:t>EN CONCLUSION</a:t>
            </a:r>
          </a:p>
        </p:txBody>
      </p:sp>
      <p:sp>
        <p:nvSpPr>
          <p:cNvPr id="6" name="Espace réservé du contenu 5"/>
          <p:cNvSpPr>
            <a:spLocks noGrp="1"/>
          </p:cNvSpPr>
          <p:nvPr>
            <p:ph idx="1"/>
          </p:nvPr>
        </p:nvSpPr>
        <p:spPr>
          <a:xfrm>
            <a:off x="930965" y="1834503"/>
            <a:ext cx="10515600" cy="4351338"/>
          </a:xfrm>
        </p:spPr>
        <p:txBody>
          <a:bodyPr>
            <a:normAutofit/>
          </a:bodyPr>
          <a:lstStyle/>
          <a:p>
            <a:pPr marL="344487" indent="-342900">
              <a:lnSpc>
                <a:spcPct val="80000"/>
              </a:lnSpc>
              <a:spcBef>
                <a:spcPts val="800"/>
              </a:spcBef>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fr-FR" sz="2000" b="1" dirty="0">
                <a:solidFill>
                  <a:schemeClr val="bg1">
                    <a:lumMod val="50000"/>
                  </a:schemeClr>
                </a:solidFill>
              </a:rPr>
              <a:t>Cette enquête confirme les tendances observées depuis 8 ans.</a:t>
            </a:r>
          </a:p>
          <a:p>
            <a:pPr marL="344487" indent="-342900">
              <a:lnSpc>
                <a:spcPct val="80000"/>
              </a:lnSpc>
              <a:spcBef>
                <a:spcPts val="800"/>
              </a:spcBef>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fr-FR" sz="2000" b="1" dirty="0">
                <a:solidFill>
                  <a:schemeClr val="bg1">
                    <a:lumMod val="50000"/>
                  </a:schemeClr>
                </a:solidFill>
              </a:rPr>
              <a:t>Nos ingénieurs s’insèrent facilement dans le monde du travail.</a:t>
            </a:r>
          </a:p>
          <a:p>
            <a:pPr marL="344487" indent="-342900">
              <a:lnSpc>
                <a:spcPct val="80000"/>
              </a:lnSpc>
              <a:spcBef>
                <a:spcPts val="800"/>
              </a:spcBef>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fr-FR" sz="2000" b="1" dirty="0">
                <a:solidFill>
                  <a:schemeClr val="bg1">
                    <a:lumMod val="50000"/>
                  </a:schemeClr>
                </a:solidFill>
              </a:rPr>
              <a:t>L’ Agriculture et les Sciences du Vivant sont le centre de gravité d’une multitude de métiers où nos ingénieurs excellent.</a:t>
            </a:r>
          </a:p>
          <a:p>
            <a:pPr marL="344487" indent="-342900">
              <a:lnSpc>
                <a:spcPct val="80000"/>
              </a:lnSpc>
              <a:spcBef>
                <a:spcPts val="800"/>
              </a:spcBef>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fr-FR" sz="2000" b="1" dirty="0">
                <a:solidFill>
                  <a:schemeClr val="bg1">
                    <a:lumMod val="50000"/>
                  </a:schemeClr>
                </a:solidFill>
              </a:rPr>
              <a:t>Avec un cursus Sciences du Vivant, nos ingénieurs apportent des compétences et un savoir être recherché par un panel de plus en plus diversifié d’entreprises, près de un sur cinq travaillent dans des secteurs non traditionnels des ingénieurs Agri.</a:t>
            </a:r>
          </a:p>
          <a:p>
            <a:pPr marL="344487" indent="-342900">
              <a:lnSpc>
                <a:spcPct val="80000"/>
              </a:lnSpc>
              <a:spcBef>
                <a:spcPts val="800"/>
              </a:spcBef>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fr-FR" sz="2000" b="1" dirty="0">
                <a:solidFill>
                  <a:schemeClr val="bg1">
                    <a:lumMod val="50000"/>
                  </a:schemeClr>
                </a:solidFill>
              </a:rPr>
              <a:t>Nos ingénieurs bougent, sont souvent aux leviers de commande de l’entreprise, jusqu’à en assumer la fonction de mandataire social.</a:t>
            </a:r>
          </a:p>
          <a:p>
            <a:endParaRPr lang="fr-FR" dirty="0"/>
          </a:p>
        </p:txBody>
      </p:sp>
      <p:sp>
        <p:nvSpPr>
          <p:cNvPr id="2" name="Espace réservé du numéro de diapositive 1"/>
          <p:cNvSpPr>
            <a:spLocks noGrp="1"/>
          </p:cNvSpPr>
          <p:nvPr>
            <p:ph type="sldNum" sz="quarter" idx="12"/>
          </p:nvPr>
        </p:nvSpPr>
        <p:spPr/>
        <p:txBody>
          <a:bodyPr/>
          <a:lstStyle/>
          <a:p>
            <a:fld id="{CA131623-9051-4793-8AE4-C028931CE291}" type="slidenum">
              <a:rPr lang="fr-FR" smtClean="0"/>
              <a:t>28</a:t>
            </a:fld>
            <a:endParaRPr lang="fr-FR"/>
          </a:p>
        </p:txBody>
      </p:sp>
      <p:pic>
        <p:nvPicPr>
          <p:cNvPr id="3" name="Image 2">
            <a:extLst>
              <a:ext uri="{FF2B5EF4-FFF2-40B4-BE49-F238E27FC236}">
                <a16:creationId xmlns:a16="http://schemas.microsoft.com/office/drawing/2014/main" id="{FBF4B789-83C5-41FA-890F-E2ED4E2BA85D}"/>
              </a:ext>
            </a:extLst>
          </p:cNvPr>
          <p:cNvPicPr/>
          <p:nvPr/>
        </p:nvPicPr>
        <p:blipFill>
          <a:blip r:embed="rId2" cstate="print"/>
          <a:srcRect/>
          <a:stretch>
            <a:fillRect/>
          </a:stretch>
        </p:blipFill>
        <p:spPr bwMode="auto">
          <a:xfrm>
            <a:off x="478651" y="219667"/>
            <a:ext cx="1322070" cy="476250"/>
          </a:xfrm>
          <a:prstGeom prst="rect">
            <a:avLst/>
          </a:prstGeom>
          <a:noFill/>
          <a:ln w="9525">
            <a:noFill/>
            <a:miter lim="800000"/>
            <a:headEnd/>
            <a:tailEnd/>
          </a:ln>
        </p:spPr>
      </p:pic>
      <p:sp>
        <p:nvSpPr>
          <p:cNvPr id="4" name="Rectangle 3">
            <a:extLst>
              <a:ext uri="{FF2B5EF4-FFF2-40B4-BE49-F238E27FC236}">
                <a16:creationId xmlns:a16="http://schemas.microsoft.com/office/drawing/2014/main" id="{CD90E10C-2D34-48F3-9EEB-3869AEF1E600}"/>
              </a:ext>
            </a:extLst>
          </p:cNvPr>
          <p:cNvSpPr/>
          <p:nvPr/>
        </p:nvSpPr>
        <p:spPr>
          <a:xfrm>
            <a:off x="2743200" y="139058"/>
            <a:ext cx="6891130" cy="477375"/>
          </a:xfrm>
          <a:prstGeom prst="rect">
            <a:avLst/>
          </a:prstGeom>
        </p:spPr>
        <p:txBody>
          <a:bodyPr wrap="square">
            <a:spAutoFit/>
          </a:bodyPr>
          <a:lstStyle/>
          <a:p>
            <a:pPr algn="ctr">
              <a:lnSpc>
                <a:spcPct val="139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u="sng" dirty="0">
                <a:solidFill>
                  <a:schemeClr val="accent1">
                    <a:lumMod val="75000"/>
                  </a:schemeClr>
                </a:solidFill>
                <a:latin typeface="Calibri" pitchFamily="34" charset="0"/>
              </a:rPr>
              <a:t>OBSERVATOIRE DE L’EMPLOI 2017 ENQUÊTE REALISÉE PAR INGENIA</a:t>
            </a:r>
            <a:endParaRPr lang="fr-FR" b="1" u="sng" dirty="0">
              <a:solidFill>
                <a:schemeClr val="accent1">
                  <a:lumMod val="75000"/>
                </a:schemeClr>
              </a:solidFill>
              <a:latin typeface="Calibri" pitchFamily="34" charset="0"/>
            </a:endParaRPr>
          </a:p>
        </p:txBody>
      </p:sp>
    </p:spTree>
    <p:extLst>
      <p:ext uri="{BB962C8B-B14F-4D97-AF65-F5344CB8AC3E}">
        <p14:creationId xmlns:p14="http://schemas.microsoft.com/office/powerpoint/2010/main" val="3258189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529271E-E748-4294-B517-92E3221A8342}"/>
              </a:ext>
            </a:extLst>
          </p:cNvPr>
          <p:cNvSpPr>
            <a:spLocks noGrp="1"/>
          </p:cNvSpPr>
          <p:nvPr>
            <p:ph type="sldNum" sz="quarter" idx="12"/>
          </p:nvPr>
        </p:nvSpPr>
        <p:spPr/>
        <p:txBody>
          <a:bodyPr/>
          <a:lstStyle/>
          <a:p>
            <a:fld id="{CA131623-9051-4793-8AE4-C028931CE291}" type="slidenum">
              <a:rPr lang="fr-FR" smtClean="0"/>
              <a:t>29</a:t>
            </a:fld>
            <a:endParaRPr lang="fr-FR"/>
          </a:p>
        </p:txBody>
      </p:sp>
      <p:pic>
        <p:nvPicPr>
          <p:cNvPr id="3" name="Image 2">
            <a:extLst>
              <a:ext uri="{FF2B5EF4-FFF2-40B4-BE49-F238E27FC236}">
                <a16:creationId xmlns:a16="http://schemas.microsoft.com/office/drawing/2014/main" id="{664FD9BE-EA7B-453C-A874-CEA62967E0AA}"/>
              </a:ext>
            </a:extLst>
          </p:cNvPr>
          <p:cNvPicPr/>
          <p:nvPr/>
        </p:nvPicPr>
        <p:blipFill>
          <a:blip r:embed="rId2" cstate="print"/>
          <a:srcRect/>
          <a:stretch>
            <a:fillRect/>
          </a:stretch>
        </p:blipFill>
        <p:spPr bwMode="auto">
          <a:xfrm>
            <a:off x="571417" y="139058"/>
            <a:ext cx="1322070" cy="476250"/>
          </a:xfrm>
          <a:prstGeom prst="rect">
            <a:avLst/>
          </a:prstGeom>
          <a:noFill/>
          <a:ln w="9525">
            <a:noFill/>
            <a:miter lim="800000"/>
            <a:headEnd/>
            <a:tailEnd/>
          </a:ln>
        </p:spPr>
      </p:pic>
      <p:sp>
        <p:nvSpPr>
          <p:cNvPr id="4" name="Rectangle 3">
            <a:extLst>
              <a:ext uri="{FF2B5EF4-FFF2-40B4-BE49-F238E27FC236}">
                <a16:creationId xmlns:a16="http://schemas.microsoft.com/office/drawing/2014/main" id="{8103A665-3948-4C79-8ADE-94A732EB893E}"/>
              </a:ext>
            </a:extLst>
          </p:cNvPr>
          <p:cNvSpPr/>
          <p:nvPr/>
        </p:nvSpPr>
        <p:spPr>
          <a:xfrm>
            <a:off x="3033486" y="88305"/>
            <a:ext cx="6545942" cy="477375"/>
          </a:xfrm>
          <a:prstGeom prst="rect">
            <a:avLst/>
          </a:prstGeom>
        </p:spPr>
        <p:txBody>
          <a:bodyPr wrap="square">
            <a:spAutoFit/>
          </a:bodyPr>
          <a:lstStyle/>
          <a:p>
            <a:pPr algn="ctr">
              <a:lnSpc>
                <a:spcPct val="139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u="sng" dirty="0">
                <a:solidFill>
                  <a:schemeClr val="accent1">
                    <a:lumMod val="75000"/>
                  </a:schemeClr>
                </a:solidFill>
                <a:latin typeface="Calibri" pitchFamily="34" charset="0"/>
              </a:rPr>
              <a:t>OBSERVATOIRE DE L’EMPLOI 2017 ENQUÊTE REALISÉE PAR INGENIA</a:t>
            </a:r>
            <a:endParaRPr lang="fr-FR" b="1" u="sng" dirty="0">
              <a:solidFill>
                <a:schemeClr val="accent1">
                  <a:lumMod val="75000"/>
                </a:schemeClr>
              </a:solidFill>
              <a:latin typeface="Calibri" pitchFamily="34" charset="0"/>
            </a:endParaRPr>
          </a:p>
        </p:txBody>
      </p:sp>
      <p:pic>
        <p:nvPicPr>
          <p:cNvPr id="5" name="Image 4">
            <a:extLst>
              <a:ext uri="{FF2B5EF4-FFF2-40B4-BE49-F238E27FC236}">
                <a16:creationId xmlns:a16="http://schemas.microsoft.com/office/drawing/2014/main" id="{2CB7648C-D13A-4838-8268-9BCA7349334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71485" y="1256620"/>
            <a:ext cx="8069943" cy="4687207"/>
          </a:xfrm>
          <a:prstGeom prst="rect">
            <a:avLst/>
          </a:prstGeom>
          <a:noFill/>
          <a:ln>
            <a:noFill/>
          </a:ln>
        </p:spPr>
      </p:pic>
    </p:spTree>
    <p:extLst>
      <p:ext uri="{BB962C8B-B14F-4D97-AF65-F5344CB8AC3E}">
        <p14:creationId xmlns:p14="http://schemas.microsoft.com/office/powerpoint/2010/main" val="1276731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4F3350-BE7F-45B2-A65C-7BC94A80B017}"/>
              </a:ext>
            </a:extLst>
          </p:cNvPr>
          <p:cNvSpPr/>
          <p:nvPr/>
        </p:nvSpPr>
        <p:spPr>
          <a:xfrm>
            <a:off x="2374687" y="898763"/>
            <a:ext cx="4406648" cy="3514808"/>
          </a:xfrm>
          <a:prstGeom prst="rect">
            <a:avLst/>
          </a:prstGeom>
        </p:spPr>
        <p:txBody>
          <a:bodyPr wrap="square">
            <a:spAutoFit/>
          </a:bodyPr>
          <a:lstStyle/>
          <a:p>
            <a:pPr marL="320675" indent="-319088" algn="ctr">
              <a:lnSpc>
                <a:spcPct val="87000"/>
              </a:lnSpc>
              <a:spcBef>
                <a:spcPts val="725"/>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endParaRPr lang="en-GB" sz="2400" b="1" dirty="0"/>
          </a:p>
          <a:p>
            <a:pPr marL="320675" indent="-319088">
              <a:lnSpc>
                <a:spcPct val="87000"/>
              </a:lnSpc>
              <a:spcBef>
                <a:spcPts val="725"/>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400" b="1" dirty="0">
                <a:solidFill>
                  <a:srgbClr val="FFC000"/>
                </a:solidFill>
              </a:rPr>
              <a:t>ESA Angers         27 % (24%) </a:t>
            </a:r>
          </a:p>
          <a:p>
            <a:pPr marL="320675" indent="-319088">
              <a:lnSpc>
                <a:spcPct val="87000"/>
              </a:lnSpc>
              <a:spcBef>
                <a:spcPts val="725"/>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400" b="1" dirty="0">
                <a:solidFill>
                  <a:srgbClr val="FFC000"/>
                </a:solidFill>
              </a:rPr>
              <a:t>PURPAN              25 % (24%) 	</a:t>
            </a:r>
          </a:p>
          <a:p>
            <a:pPr marL="320675" indent="-319088">
              <a:lnSpc>
                <a:spcPct val="87000"/>
              </a:lnSpc>
              <a:spcBef>
                <a:spcPts val="725"/>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400" b="1" dirty="0">
                <a:solidFill>
                  <a:srgbClr val="FFC000"/>
                </a:solidFill>
              </a:rPr>
              <a:t>ISA Lille               24 % (25%) 		</a:t>
            </a:r>
          </a:p>
          <a:p>
            <a:pPr marL="320675" indent="-319088">
              <a:lnSpc>
                <a:spcPct val="87000"/>
              </a:lnSpc>
              <a:spcBef>
                <a:spcPts val="725"/>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400" b="1" dirty="0">
                <a:solidFill>
                  <a:srgbClr val="FFC000"/>
                </a:solidFill>
              </a:rPr>
              <a:t>ISARA Lyon         23 % (25%) </a:t>
            </a:r>
            <a:endParaRPr lang="en-GB" sz="2400" b="1" i="1" dirty="0">
              <a:solidFill>
                <a:srgbClr val="FFC000"/>
              </a:solidFill>
            </a:endParaRPr>
          </a:p>
          <a:p>
            <a:pPr marL="320675" indent="-319088">
              <a:lnSpc>
                <a:spcPct val="87000"/>
              </a:lnSpc>
              <a:spcBef>
                <a:spcPts val="725"/>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endParaRPr lang="en-GB" sz="1000" b="1" i="1" dirty="0">
              <a:solidFill>
                <a:srgbClr val="990000"/>
              </a:solidFill>
            </a:endParaRPr>
          </a:p>
          <a:p>
            <a:pPr marL="320675" indent="-319088">
              <a:lnSpc>
                <a:spcPct val="87000"/>
              </a:lnSpc>
              <a:spcBef>
                <a:spcPts val="725"/>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n-GB" sz="2400" i="1" dirty="0" err="1">
                <a:solidFill>
                  <a:schemeClr val="tx1">
                    <a:lumMod val="50000"/>
                    <a:lumOff val="50000"/>
                  </a:schemeClr>
                </a:solidFill>
              </a:rPr>
              <a:t>Taux</a:t>
            </a:r>
            <a:r>
              <a:rPr lang="en-GB" sz="2400" i="1" dirty="0">
                <a:solidFill>
                  <a:schemeClr val="tx1">
                    <a:lumMod val="50000"/>
                    <a:lumOff val="50000"/>
                  </a:schemeClr>
                </a:solidFill>
              </a:rPr>
              <a:t> de </a:t>
            </a:r>
            <a:r>
              <a:rPr lang="en-GB" sz="2400" i="1" dirty="0" err="1">
                <a:solidFill>
                  <a:schemeClr val="tx1">
                    <a:lumMod val="50000"/>
                    <a:lumOff val="50000"/>
                  </a:schemeClr>
                </a:solidFill>
              </a:rPr>
              <a:t>réponse</a:t>
            </a:r>
            <a:r>
              <a:rPr lang="en-GB" sz="2400" i="1" dirty="0">
                <a:solidFill>
                  <a:schemeClr val="tx1">
                    <a:lumMod val="50000"/>
                    <a:lumOff val="50000"/>
                  </a:schemeClr>
                </a:solidFill>
              </a:rPr>
              <a:t> :  30,4% (36,3 %)</a:t>
            </a:r>
            <a:endParaRPr lang="en-GB" sz="2400" b="1" i="1" dirty="0">
              <a:solidFill>
                <a:schemeClr val="tx1">
                  <a:lumMod val="50000"/>
                  <a:lumOff val="50000"/>
                </a:schemeClr>
              </a:solidFill>
              <a:cs typeface="Arial" charset="0"/>
            </a:endParaRPr>
          </a:p>
          <a:p>
            <a:pPr marL="320675" indent="-319088" algn="ctr">
              <a:lnSpc>
                <a:spcPct val="87000"/>
              </a:lnSpc>
              <a:spcBef>
                <a:spcPts val="725"/>
              </a:spcBef>
              <a:buClrTx/>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endParaRPr lang="en-GB" sz="2400" b="1" i="1" dirty="0">
              <a:solidFill>
                <a:srgbClr val="990000"/>
              </a:solidFill>
              <a:cs typeface="Arial" charset="0"/>
            </a:endParaRPr>
          </a:p>
          <a:p>
            <a:pPr marL="320675" indent="-319088" algn="ctr">
              <a:lnSpc>
                <a:spcPct val="87000"/>
              </a:lnSpc>
              <a:spcBef>
                <a:spcPts val="725"/>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n-GB" sz="2400" i="1" dirty="0">
                <a:solidFill>
                  <a:srgbClr val="000099"/>
                </a:solidFill>
              </a:rPr>
              <a:t> </a:t>
            </a:r>
          </a:p>
        </p:txBody>
      </p:sp>
      <p:sp>
        <p:nvSpPr>
          <p:cNvPr id="4" name="Rectangle 3">
            <a:extLst>
              <a:ext uri="{FF2B5EF4-FFF2-40B4-BE49-F238E27FC236}">
                <a16:creationId xmlns:a16="http://schemas.microsoft.com/office/drawing/2014/main" id="{AE53E98E-6F4D-42A3-B581-E11856C6BC0D}"/>
              </a:ext>
            </a:extLst>
          </p:cNvPr>
          <p:cNvSpPr/>
          <p:nvPr/>
        </p:nvSpPr>
        <p:spPr>
          <a:xfrm>
            <a:off x="2485739" y="267196"/>
            <a:ext cx="7220521" cy="442044"/>
          </a:xfrm>
          <a:prstGeom prst="rect">
            <a:avLst/>
          </a:prstGeom>
        </p:spPr>
        <p:txBody>
          <a:bodyPr wrap="square">
            <a:spAutoFit/>
          </a:bodyPr>
          <a:lstStyle/>
          <a:p>
            <a:pPr algn="ctr">
              <a:lnSpc>
                <a:spcPct val="139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u="sng" dirty="0">
                <a:solidFill>
                  <a:schemeClr val="accent1">
                    <a:lumMod val="75000"/>
                  </a:schemeClr>
                </a:solidFill>
                <a:latin typeface="Calibri" pitchFamily="34" charset="0"/>
              </a:rPr>
              <a:t>OBSERVATOIRE DE L’EMPLOI 2017 ENQUÊTE REALISÉE PAR INGENIA</a:t>
            </a:r>
            <a:endParaRPr lang="fr-FR" b="1" u="sng" dirty="0">
              <a:solidFill>
                <a:schemeClr val="accent1">
                  <a:lumMod val="75000"/>
                </a:schemeClr>
              </a:solidFill>
              <a:latin typeface="Calibri" pitchFamily="34" charset="0"/>
            </a:endParaRPr>
          </a:p>
        </p:txBody>
      </p:sp>
      <p:pic>
        <p:nvPicPr>
          <p:cNvPr id="5" name="Image 4">
            <a:extLst>
              <a:ext uri="{FF2B5EF4-FFF2-40B4-BE49-F238E27FC236}">
                <a16:creationId xmlns:a16="http://schemas.microsoft.com/office/drawing/2014/main" id="{86D64B7D-2D02-4D59-9D4A-00EA2ABF067B}"/>
              </a:ext>
            </a:extLst>
          </p:cNvPr>
          <p:cNvPicPr/>
          <p:nvPr/>
        </p:nvPicPr>
        <p:blipFill>
          <a:blip r:embed="rId2" cstate="print"/>
          <a:srcRect/>
          <a:stretch>
            <a:fillRect/>
          </a:stretch>
        </p:blipFill>
        <p:spPr bwMode="auto">
          <a:xfrm>
            <a:off x="556592" y="268321"/>
            <a:ext cx="1322070" cy="476250"/>
          </a:xfrm>
          <a:prstGeom prst="rect">
            <a:avLst/>
          </a:prstGeom>
          <a:noFill/>
          <a:ln w="9525">
            <a:noFill/>
            <a:miter lim="800000"/>
            <a:headEnd/>
            <a:tailEnd/>
          </a:ln>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84" y="1494151"/>
            <a:ext cx="2184886" cy="1638106"/>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9280" y="1152385"/>
            <a:ext cx="1788160" cy="1812222"/>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6237" y="3805128"/>
            <a:ext cx="1661203" cy="1812222"/>
          </a:xfrm>
          <a:prstGeom prst="rect">
            <a:avLst/>
          </a:prstGeom>
        </p:spPr>
      </p:pic>
      <p:sp>
        <p:nvSpPr>
          <p:cNvPr id="11" name="ZoneTexte 10"/>
          <p:cNvSpPr txBox="1"/>
          <p:nvPr/>
        </p:nvSpPr>
        <p:spPr>
          <a:xfrm>
            <a:off x="8922057" y="1390879"/>
            <a:ext cx="2450237" cy="1107996"/>
          </a:xfrm>
          <a:prstGeom prst="rect">
            <a:avLst/>
          </a:prstGeom>
          <a:noFill/>
        </p:spPr>
        <p:txBody>
          <a:bodyPr wrap="square" rtlCol="0">
            <a:spAutoFit/>
          </a:bodyPr>
          <a:lstStyle/>
          <a:p>
            <a:r>
              <a:rPr lang="fr-FR" sz="6600" b="1" dirty="0">
                <a:solidFill>
                  <a:schemeClr val="bg1">
                    <a:lumMod val="50000"/>
                  </a:schemeClr>
                </a:solidFill>
              </a:rPr>
              <a:t>54% </a:t>
            </a:r>
            <a:r>
              <a:rPr lang="fr-FR" sz="1600" b="1" dirty="0">
                <a:solidFill>
                  <a:schemeClr val="bg1">
                    <a:lumMod val="50000"/>
                  </a:schemeClr>
                </a:solidFill>
              </a:rPr>
              <a:t>(60%)</a:t>
            </a:r>
          </a:p>
        </p:txBody>
      </p:sp>
      <p:sp>
        <p:nvSpPr>
          <p:cNvPr id="12" name="ZoneTexte 11"/>
          <p:cNvSpPr txBox="1"/>
          <p:nvPr/>
        </p:nvSpPr>
        <p:spPr>
          <a:xfrm>
            <a:off x="9040109" y="4230126"/>
            <a:ext cx="2450237" cy="1107996"/>
          </a:xfrm>
          <a:prstGeom prst="rect">
            <a:avLst/>
          </a:prstGeom>
          <a:noFill/>
        </p:spPr>
        <p:txBody>
          <a:bodyPr wrap="square" rtlCol="0">
            <a:spAutoFit/>
          </a:bodyPr>
          <a:lstStyle/>
          <a:p>
            <a:r>
              <a:rPr lang="fr-FR" sz="6600" b="1" dirty="0">
                <a:solidFill>
                  <a:schemeClr val="bg1">
                    <a:lumMod val="50000"/>
                  </a:schemeClr>
                </a:solidFill>
              </a:rPr>
              <a:t>46% </a:t>
            </a:r>
            <a:r>
              <a:rPr lang="fr-FR" sz="1600" b="1" dirty="0">
                <a:solidFill>
                  <a:schemeClr val="bg1">
                    <a:lumMod val="50000"/>
                  </a:schemeClr>
                </a:solidFill>
              </a:rPr>
              <a:t>(40%)</a:t>
            </a:r>
            <a:endParaRPr lang="fr-FR" sz="6600" b="1" dirty="0">
              <a:solidFill>
                <a:schemeClr val="bg1">
                  <a:lumMod val="50000"/>
                </a:schemeClr>
              </a:solidFill>
            </a:endParaRPr>
          </a:p>
        </p:txBody>
      </p:sp>
      <p:sp>
        <p:nvSpPr>
          <p:cNvPr id="6" name="Rectangle 5">
            <a:extLst>
              <a:ext uri="{FF2B5EF4-FFF2-40B4-BE49-F238E27FC236}">
                <a16:creationId xmlns:a16="http://schemas.microsoft.com/office/drawing/2014/main" id="{7888804C-E3A8-4966-83B8-B3C54916A67D}"/>
              </a:ext>
            </a:extLst>
          </p:cNvPr>
          <p:cNvSpPr/>
          <p:nvPr/>
        </p:nvSpPr>
        <p:spPr>
          <a:xfrm>
            <a:off x="1417467" y="5862535"/>
            <a:ext cx="9357064" cy="995465"/>
          </a:xfrm>
          <a:prstGeom prst="rect">
            <a:avLst/>
          </a:prstGeom>
        </p:spPr>
        <p:txBody>
          <a:bodyPr wrap="square">
            <a:spAutoFit/>
          </a:bodyPr>
          <a:lstStyle/>
          <a:p>
            <a:pPr marL="320675" indent="-319088" algn="ctr">
              <a:lnSpc>
                <a:spcPct val="87000"/>
              </a:lnSpc>
              <a:spcBef>
                <a:spcPts val="725"/>
              </a:spcBef>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i="1" dirty="0">
                <a:solidFill>
                  <a:schemeClr val="bg1">
                    <a:lumMod val="50000"/>
                  </a:schemeClr>
                </a:solidFill>
                <a:cs typeface="Arial" charset="0"/>
              </a:rPr>
              <a:t>Une participation </a:t>
            </a:r>
            <a:r>
              <a:rPr lang="en-GB" b="1" i="1" dirty="0" err="1">
                <a:solidFill>
                  <a:schemeClr val="bg1">
                    <a:lumMod val="50000"/>
                  </a:schemeClr>
                </a:solidFill>
                <a:cs typeface="Arial" charset="0"/>
              </a:rPr>
              <a:t>équilibrée</a:t>
            </a:r>
            <a:r>
              <a:rPr lang="en-GB" b="1" i="1" dirty="0">
                <a:solidFill>
                  <a:schemeClr val="bg1">
                    <a:lumMod val="50000"/>
                  </a:schemeClr>
                </a:solidFill>
                <a:cs typeface="Arial" charset="0"/>
              </a:rPr>
              <a:t> et </a:t>
            </a:r>
            <a:r>
              <a:rPr lang="en-GB" b="1" i="1" dirty="0" err="1">
                <a:solidFill>
                  <a:schemeClr val="bg1">
                    <a:lumMod val="50000"/>
                  </a:schemeClr>
                </a:solidFill>
                <a:cs typeface="Arial" charset="0"/>
              </a:rPr>
              <a:t>assez</a:t>
            </a:r>
            <a:r>
              <a:rPr lang="en-GB" b="1" i="1" dirty="0">
                <a:solidFill>
                  <a:schemeClr val="bg1">
                    <a:lumMod val="50000"/>
                  </a:schemeClr>
                </a:solidFill>
                <a:cs typeface="Arial" charset="0"/>
              </a:rPr>
              <a:t> </a:t>
            </a:r>
            <a:r>
              <a:rPr lang="en-GB" b="1" i="1" dirty="0" err="1">
                <a:solidFill>
                  <a:schemeClr val="bg1">
                    <a:lumMod val="50000"/>
                  </a:schemeClr>
                </a:solidFill>
                <a:cs typeface="Arial" charset="0"/>
              </a:rPr>
              <a:t>constante</a:t>
            </a:r>
            <a:r>
              <a:rPr lang="en-GB" b="1" i="1" dirty="0">
                <a:solidFill>
                  <a:schemeClr val="bg1">
                    <a:lumMod val="50000"/>
                  </a:schemeClr>
                </a:solidFill>
                <a:cs typeface="Arial" charset="0"/>
              </a:rPr>
              <a:t> </a:t>
            </a:r>
            <a:r>
              <a:rPr lang="en-GB" b="1" i="1" dirty="0" err="1">
                <a:solidFill>
                  <a:schemeClr val="bg1">
                    <a:lumMod val="50000"/>
                  </a:schemeClr>
                </a:solidFill>
                <a:cs typeface="Arial" charset="0"/>
              </a:rPr>
              <a:t>dans</a:t>
            </a:r>
            <a:r>
              <a:rPr lang="en-GB" b="1" i="1" dirty="0">
                <a:solidFill>
                  <a:schemeClr val="bg1">
                    <a:lumMod val="50000"/>
                  </a:schemeClr>
                </a:solidFill>
                <a:cs typeface="Arial" charset="0"/>
              </a:rPr>
              <a:t> le temps, entre les Associations.</a:t>
            </a:r>
            <a:r>
              <a:rPr lang="en-GB" b="1" i="1" dirty="0">
                <a:solidFill>
                  <a:srgbClr val="45318F"/>
                </a:solidFill>
                <a:latin typeface="Arial Rounded MT Bold" pitchFamily="34" charset="0"/>
                <a:cs typeface="Arial" charset="0"/>
              </a:rPr>
              <a:t> </a:t>
            </a:r>
          </a:p>
          <a:p>
            <a:pPr marL="320675" indent="-319088" algn="ctr">
              <a:lnSpc>
                <a:spcPct val="87000"/>
              </a:lnSpc>
              <a:spcBef>
                <a:spcPts val="725"/>
              </a:spcBef>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i="1" dirty="0">
                <a:solidFill>
                  <a:schemeClr val="bg1">
                    <a:lumMod val="50000"/>
                  </a:schemeClr>
                </a:solidFill>
                <a:cs typeface="Arial" charset="0"/>
              </a:rPr>
              <a:t>Pour les promos  sorties </a:t>
            </a:r>
            <a:r>
              <a:rPr lang="en-GB" b="1" i="1" dirty="0" err="1">
                <a:solidFill>
                  <a:schemeClr val="bg1">
                    <a:lumMod val="50000"/>
                  </a:schemeClr>
                </a:solidFill>
                <a:cs typeface="Arial" charset="0"/>
              </a:rPr>
              <a:t>en</a:t>
            </a:r>
            <a:r>
              <a:rPr lang="en-GB" b="1" i="1" dirty="0">
                <a:solidFill>
                  <a:schemeClr val="bg1">
                    <a:lumMod val="50000"/>
                  </a:schemeClr>
                </a:solidFill>
                <a:cs typeface="Arial" charset="0"/>
              </a:rPr>
              <a:t> 2008 et 2013, nous </a:t>
            </a:r>
            <a:r>
              <a:rPr lang="en-GB" b="1" i="1" dirty="0" err="1">
                <a:solidFill>
                  <a:schemeClr val="bg1">
                    <a:lumMod val="50000"/>
                  </a:schemeClr>
                </a:solidFill>
                <a:cs typeface="Arial" charset="0"/>
              </a:rPr>
              <a:t>avons</a:t>
            </a:r>
            <a:r>
              <a:rPr lang="en-GB" b="1" i="1" dirty="0">
                <a:solidFill>
                  <a:schemeClr val="bg1">
                    <a:lumMod val="50000"/>
                  </a:schemeClr>
                </a:solidFill>
                <a:cs typeface="Arial" charset="0"/>
              </a:rPr>
              <a:t>:  Hommes : 45 % - Femmes : 55 %</a:t>
            </a:r>
          </a:p>
          <a:p>
            <a:pPr marL="320675" indent="-319088" algn="ctr">
              <a:lnSpc>
                <a:spcPct val="87000"/>
              </a:lnSpc>
              <a:spcBef>
                <a:spcPts val="725"/>
              </a:spcBef>
              <a:buClrTx/>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endParaRPr lang="en-GB" b="1" i="1" dirty="0">
              <a:solidFill>
                <a:schemeClr val="bg1">
                  <a:lumMod val="50000"/>
                </a:schemeClr>
              </a:solidFill>
              <a:cs typeface="Arial" charset="0"/>
            </a:endParaRPr>
          </a:p>
        </p:txBody>
      </p:sp>
      <p:sp>
        <p:nvSpPr>
          <p:cNvPr id="7" name="Rectangle 6">
            <a:extLst>
              <a:ext uri="{FF2B5EF4-FFF2-40B4-BE49-F238E27FC236}">
                <a16:creationId xmlns:a16="http://schemas.microsoft.com/office/drawing/2014/main" id="{E2EAAC1C-0CBD-44A8-A841-EB554B3FB18A}"/>
              </a:ext>
            </a:extLst>
          </p:cNvPr>
          <p:cNvSpPr/>
          <p:nvPr/>
        </p:nvSpPr>
        <p:spPr>
          <a:xfrm>
            <a:off x="3138942" y="4240253"/>
            <a:ext cx="2489152" cy="1405256"/>
          </a:xfrm>
          <a:prstGeom prst="rect">
            <a:avLst/>
          </a:prstGeom>
        </p:spPr>
        <p:txBody>
          <a:bodyPr wrap="square">
            <a:spAutoFit/>
          </a:bodyPr>
          <a:lstStyle/>
          <a:p>
            <a:pPr marL="320675" indent="-319088" algn="just">
              <a:lnSpc>
                <a:spcPct val="87000"/>
              </a:lnSpc>
              <a:spcBef>
                <a:spcPts val="725"/>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n-GB" b="1" dirty="0">
                <a:solidFill>
                  <a:schemeClr val="bg1">
                    <a:lumMod val="50000"/>
                  </a:schemeClr>
                </a:solidFill>
              </a:rPr>
              <a:t>- 30 </a:t>
            </a:r>
            <a:r>
              <a:rPr lang="en-GB" b="1" dirty="0" err="1">
                <a:solidFill>
                  <a:schemeClr val="bg1">
                    <a:lumMod val="50000"/>
                  </a:schemeClr>
                </a:solidFill>
              </a:rPr>
              <a:t>ans</a:t>
            </a:r>
            <a:r>
              <a:rPr lang="en-GB" b="1" dirty="0">
                <a:solidFill>
                  <a:schemeClr val="bg1">
                    <a:lumMod val="50000"/>
                  </a:schemeClr>
                </a:solidFill>
              </a:rPr>
              <a:t>		27 %  (27)   </a:t>
            </a:r>
          </a:p>
          <a:p>
            <a:pPr marL="320675" indent="-319088" algn="just">
              <a:lnSpc>
                <a:spcPct val="87000"/>
              </a:lnSpc>
              <a:spcBef>
                <a:spcPts val="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n-GB" b="1" dirty="0">
                <a:solidFill>
                  <a:schemeClr val="bg1">
                    <a:lumMod val="50000"/>
                  </a:schemeClr>
                </a:solidFill>
              </a:rPr>
              <a:t>30 - 34		17 %  (19)</a:t>
            </a:r>
          </a:p>
          <a:p>
            <a:pPr marL="320675" indent="-319088" algn="just">
              <a:lnSpc>
                <a:spcPct val="100000"/>
              </a:lnSpc>
              <a:spcBef>
                <a:spcPts val="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n-GB" b="1" dirty="0">
                <a:solidFill>
                  <a:schemeClr val="bg1">
                    <a:lumMod val="50000"/>
                  </a:schemeClr>
                </a:solidFill>
              </a:rPr>
              <a:t>35 - 39         	15 %  (16)</a:t>
            </a:r>
          </a:p>
          <a:p>
            <a:pPr marL="320675" indent="-319088" algn="just">
              <a:lnSpc>
                <a:spcPct val="100000"/>
              </a:lnSpc>
              <a:spcBef>
                <a:spcPts val="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n-GB" b="1" dirty="0">
                <a:solidFill>
                  <a:schemeClr val="bg1">
                    <a:lumMod val="50000"/>
                  </a:schemeClr>
                </a:solidFill>
              </a:rPr>
              <a:t>40 - 44 		11 %  (11)</a:t>
            </a:r>
          </a:p>
          <a:p>
            <a:pPr marL="320675" indent="-319088" algn="just">
              <a:lnSpc>
                <a:spcPct val="100000"/>
              </a:lnSpc>
              <a:spcBef>
                <a:spcPts val="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n-GB" b="1" dirty="0">
                <a:solidFill>
                  <a:schemeClr val="bg1">
                    <a:lumMod val="50000"/>
                  </a:schemeClr>
                </a:solidFill>
              </a:rPr>
              <a:t>+ 45  </a:t>
            </a:r>
            <a:r>
              <a:rPr lang="en-GB" b="1" dirty="0" err="1">
                <a:solidFill>
                  <a:schemeClr val="bg1">
                    <a:lumMod val="50000"/>
                  </a:schemeClr>
                </a:solidFill>
              </a:rPr>
              <a:t>ans</a:t>
            </a:r>
            <a:r>
              <a:rPr lang="en-GB" b="1" dirty="0">
                <a:solidFill>
                  <a:schemeClr val="bg1">
                    <a:lumMod val="50000"/>
                  </a:schemeClr>
                </a:solidFill>
              </a:rPr>
              <a:t>	27 %  (27)</a:t>
            </a:r>
          </a:p>
        </p:txBody>
      </p:sp>
      <p:pic>
        <p:nvPicPr>
          <p:cNvPr id="1026" name="Picture 2" descr="Résultat de recherche d'images pour &quot;clipart gateau anniversaire gratuit&quot;">
            <a:extLst>
              <a:ext uri="{FF2B5EF4-FFF2-40B4-BE49-F238E27FC236}">
                <a16:creationId xmlns:a16="http://schemas.microsoft.com/office/drawing/2014/main" id="{12197772-5AA1-4771-A13E-ABE569B986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62" y="3888836"/>
            <a:ext cx="1756673" cy="1756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17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fade">
                                      <p:cBhvr>
                                        <p:cTn id="33" dur="1000"/>
                                        <p:tgtEl>
                                          <p:spTgt spid="1026"/>
                                        </p:tgtEl>
                                      </p:cBhvr>
                                    </p:animEffect>
                                    <p:anim calcmode="lin" valueType="num">
                                      <p:cBhvr>
                                        <p:cTn id="34" dur="1000" fill="hold"/>
                                        <p:tgtEl>
                                          <p:spTgt spid="1026"/>
                                        </p:tgtEl>
                                        <p:attrNameLst>
                                          <p:attrName>ppt_x</p:attrName>
                                        </p:attrNameLst>
                                      </p:cBhvr>
                                      <p:tavLst>
                                        <p:tav tm="0">
                                          <p:val>
                                            <p:strVal val="#ppt_x"/>
                                          </p:val>
                                        </p:tav>
                                        <p:tav tm="100000">
                                          <p:val>
                                            <p:strVal val="#ppt_x"/>
                                          </p:val>
                                        </p:tav>
                                      </p:tavLst>
                                    </p:anim>
                                    <p:anim calcmode="lin" valueType="num">
                                      <p:cBhvr>
                                        <p:cTn id="3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3FC528E-58FB-4959-9D36-BE501B6C354E}"/>
              </a:ext>
            </a:extLst>
          </p:cNvPr>
          <p:cNvSpPr>
            <a:spLocks noGrp="1"/>
          </p:cNvSpPr>
          <p:nvPr>
            <p:ph type="sldNum" sz="quarter" idx="12"/>
          </p:nvPr>
        </p:nvSpPr>
        <p:spPr>
          <a:xfrm>
            <a:off x="8713827" y="6354942"/>
            <a:ext cx="2743200" cy="365125"/>
          </a:xfrm>
        </p:spPr>
        <p:txBody>
          <a:bodyPr/>
          <a:lstStyle/>
          <a:p>
            <a:fld id="{CA131623-9051-4793-8AE4-C028931CE291}" type="slidenum">
              <a:rPr lang="fr-FR" smtClean="0"/>
              <a:t>4</a:t>
            </a:fld>
            <a:endParaRPr lang="fr-FR" dirty="0"/>
          </a:p>
        </p:txBody>
      </p:sp>
      <p:pic>
        <p:nvPicPr>
          <p:cNvPr id="3" name="Image 2">
            <a:extLst>
              <a:ext uri="{FF2B5EF4-FFF2-40B4-BE49-F238E27FC236}">
                <a16:creationId xmlns:a16="http://schemas.microsoft.com/office/drawing/2014/main" id="{D3A16C53-9E20-44BB-8C16-EBF4AC73CC53}"/>
              </a:ext>
            </a:extLst>
          </p:cNvPr>
          <p:cNvPicPr/>
          <p:nvPr/>
        </p:nvPicPr>
        <p:blipFill>
          <a:blip r:embed="rId2" cstate="print"/>
          <a:srcRect/>
          <a:stretch>
            <a:fillRect/>
          </a:stretch>
        </p:blipFill>
        <p:spPr bwMode="auto">
          <a:xfrm>
            <a:off x="571417" y="139058"/>
            <a:ext cx="1322070" cy="476250"/>
          </a:xfrm>
          <a:prstGeom prst="rect">
            <a:avLst/>
          </a:prstGeom>
          <a:noFill/>
          <a:ln w="9525">
            <a:noFill/>
            <a:miter lim="800000"/>
            <a:headEnd/>
            <a:tailEnd/>
          </a:ln>
        </p:spPr>
      </p:pic>
      <p:sp>
        <p:nvSpPr>
          <p:cNvPr id="4" name="Rectangle 3">
            <a:extLst>
              <a:ext uri="{FF2B5EF4-FFF2-40B4-BE49-F238E27FC236}">
                <a16:creationId xmlns:a16="http://schemas.microsoft.com/office/drawing/2014/main" id="{B79C5495-B483-4FC7-9701-EB76CA07036E}"/>
              </a:ext>
            </a:extLst>
          </p:cNvPr>
          <p:cNvSpPr/>
          <p:nvPr/>
        </p:nvSpPr>
        <p:spPr>
          <a:xfrm>
            <a:off x="2796209" y="137933"/>
            <a:ext cx="6732104" cy="442044"/>
          </a:xfrm>
          <a:prstGeom prst="rect">
            <a:avLst/>
          </a:prstGeom>
        </p:spPr>
        <p:txBody>
          <a:bodyPr wrap="square">
            <a:spAutoFit/>
          </a:bodyPr>
          <a:lstStyle/>
          <a:p>
            <a:pPr algn="ctr">
              <a:lnSpc>
                <a:spcPct val="139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u="sng" dirty="0">
                <a:solidFill>
                  <a:schemeClr val="accent1">
                    <a:lumMod val="75000"/>
                  </a:schemeClr>
                </a:solidFill>
                <a:latin typeface="Calibri" pitchFamily="34" charset="0"/>
              </a:rPr>
              <a:t>OBSERVATOIRE DE L’EMPLOI 2017 ENQUÊTE REALISÉE PAR INGENIA</a:t>
            </a:r>
            <a:endParaRPr lang="fr-FR" b="1" u="sng" dirty="0">
              <a:solidFill>
                <a:schemeClr val="accent1">
                  <a:lumMod val="75000"/>
                </a:schemeClr>
              </a:solidFill>
              <a:latin typeface="Calibri" pitchFamily="34" charset="0"/>
            </a:endParaRPr>
          </a:p>
        </p:txBody>
      </p:sp>
      <p:sp>
        <p:nvSpPr>
          <p:cNvPr id="5" name="Rectangle 4">
            <a:extLst>
              <a:ext uri="{FF2B5EF4-FFF2-40B4-BE49-F238E27FC236}">
                <a16:creationId xmlns:a16="http://schemas.microsoft.com/office/drawing/2014/main" id="{27F25D5A-5D8A-4863-A75A-D762AF5DAF70}"/>
              </a:ext>
            </a:extLst>
          </p:cNvPr>
          <p:cNvSpPr/>
          <p:nvPr/>
        </p:nvSpPr>
        <p:spPr>
          <a:xfrm>
            <a:off x="449673" y="2051154"/>
            <a:ext cx="4827904" cy="2755691"/>
          </a:xfrm>
          <a:prstGeom prst="rect">
            <a:avLst/>
          </a:prstGeom>
        </p:spPr>
        <p:txBody>
          <a:bodyPr wrap="square">
            <a:spAutoFit/>
          </a:bodyPr>
          <a:lstStyle/>
          <a:p>
            <a:pPr marL="320675" indent="-319088" algn="ctr">
              <a:lnSpc>
                <a:spcPct val="87000"/>
              </a:lnSpc>
              <a:spcBef>
                <a:spcPts val="725"/>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u="sng" dirty="0">
                <a:solidFill>
                  <a:srgbClr val="00B050"/>
                </a:solidFill>
              </a:rPr>
              <a:t>ANNÉE DU DIPLÔME</a:t>
            </a:r>
          </a:p>
          <a:p>
            <a:pPr marL="320675" indent="-319088">
              <a:lnSpc>
                <a:spcPct val="87000"/>
              </a:lnSpc>
              <a:spcBef>
                <a:spcPts val="725"/>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2013               		 29 %   (27)</a:t>
            </a:r>
          </a:p>
          <a:p>
            <a:pPr marL="320675" indent="-319088">
              <a:lnSpc>
                <a:spcPct val="87000"/>
              </a:lnSpc>
              <a:spcBef>
                <a:spcPts val="725"/>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2008		             	 17 %   (20)</a:t>
            </a:r>
          </a:p>
          <a:p>
            <a:pPr marL="320675" indent="-319088">
              <a:lnSpc>
                <a:spcPct val="87000"/>
              </a:lnSpc>
              <a:spcBef>
                <a:spcPts val="725"/>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2003		 		 14 %   (14)</a:t>
            </a:r>
          </a:p>
          <a:p>
            <a:pPr marL="320675" indent="-319088">
              <a:lnSpc>
                <a:spcPct val="87000"/>
              </a:lnSpc>
              <a:spcBef>
                <a:spcPts val="725"/>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1998                    		 11 %   (10)</a:t>
            </a:r>
          </a:p>
          <a:p>
            <a:pPr marL="320675" indent="-319088">
              <a:lnSpc>
                <a:spcPct val="87000"/>
              </a:lnSpc>
              <a:spcBef>
                <a:spcPts val="725"/>
              </a:spcBef>
              <a:buClrTx/>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1978-1993           	 	 24 %   (24)</a:t>
            </a:r>
            <a:endParaRPr lang="en-GB" sz="2000" b="1" dirty="0">
              <a:solidFill>
                <a:srgbClr val="006600"/>
              </a:solidFill>
            </a:endParaRPr>
          </a:p>
          <a:p>
            <a:pPr marL="320675" indent="-319088" algn="ctr">
              <a:lnSpc>
                <a:spcPct val="87000"/>
              </a:lnSpc>
              <a:spcBef>
                <a:spcPts val="725"/>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a:solidFill>
                  <a:srgbClr val="C00000"/>
                </a:solidFill>
              </a:rPr>
              <a:t>46% (47%) </a:t>
            </a:r>
            <a:r>
              <a:rPr lang="en-GB" b="1" dirty="0" err="1">
                <a:solidFill>
                  <a:srgbClr val="C00000"/>
                </a:solidFill>
              </a:rPr>
              <a:t>sont</a:t>
            </a:r>
            <a:r>
              <a:rPr lang="en-GB" b="1" dirty="0">
                <a:solidFill>
                  <a:srgbClr val="C00000"/>
                </a:solidFill>
              </a:rPr>
              <a:t> </a:t>
            </a:r>
            <a:r>
              <a:rPr lang="en-GB" b="1" dirty="0" err="1">
                <a:solidFill>
                  <a:srgbClr val="C00000"/>
                </a:solidFill>
              </a:rPr>
              <a:t>diplômés</a:t>
            </a:r>
            <a:r>
              <a:rPr lang="en-GB" b="1" dirty="0">
                <a:solidFill>
                  <a:srgbClr val="C00000"/>
                </a:solidFill>
              </a:rPr>
              <a:t> </a:t>
            </a:r>
            <a:r>
              <a:rPr lang="en-GB" b="1" dirty="0" err="1">
                <a:solidFill>
                  <a:srgbClr val="C00000"/>
                </a:solidFill>
              </a:rPr>
              <a:t>depuis</a:t>
            </a:r>
            <a:r>
              <a:rPr lang="en-GB" b="1" dirty="0">
                <a:solidFill>
                  <a:srgbClr val="C00000"/>
                </a:solidFill>
              </a:rPr>
              <a:t> </a:t>
            </a:r>
            <a:r>
              <a:rPr lang="en-GB" b="1" dirty="0" err="1">
                <a:solidFill>
                  <a:srgbClr val="C00000"/>
                </a:solidFill>
              </a:rPr>
              <a:t>moins</a:t>
            </a:r>
            <a:r>
              <a:rPr lang="en-GB" b="1" dirty="0">
                <a:solidFill>
                  <a:srgbClr val="C00000"/>
                </a:solidFill>
              </a:rPr>
              <a:t> de 10 </a:t>
            </a:r>
            <a:r>
              <a:rPr lang="en-GB" b="1" dirty="0" err="1">
                <a:solidFill>
                  <a:srgbClr val="C00000"/>
                </a:solidFill>
              </a:rPr>
              <a:t>ans</a:t>
            </a:r>
            <a:endParaRPr lang="en-GB" b="1" dirty="0">
              <a:solidFill>
                <a:srgbClr val="C00000"/>
              </a:solidFill>
            </a:endParaRPr>
          </a:p>
          <a:p>
            <a:pPr marL="320675" indent="-319088" algn="ctr">
              <a:lnSpc>
                <a:spcPct val="87000"/>
              </a:lnSpc>
              <a:spcBef>
                <a:spcPts val="725"/>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a:solidFill>
                  <a:srgbClr val="C00000"/>
                </a:solidFill>
              </a:rPr>
              <a:t>60 % (61%) </a:t>
            </a:r>
            <a:r>
              <a:rPr lang="en-GB" b="1" dirty="0" err="1">
                <a:solidFill>
                  <a:srgbClr val="C00000"/>
                </a:solidFill>
              </a:rPr>
              <a:t>depuis</a:t>
            </a:r>
            <a:r>
              <a:rPr lang="en-GB" b="1" dirty="0">
                <a:solidFill>
                  <a:srgbClr val="C00000"/>
                </a:solidFill>
              </a:rPr>
              <a:t> </a:t>
            </a:r>
            <a:r>
              <a:rPr lang="en-GB" b="1" dirty="0" err="1">
                <a:solidFill>
                  <a:srgbClr val="C00000"/>
                </a:solidFill>
              </a:rPr>
              <a:t>moins</a:t>
            </a:r>
            <a:r>
              <a:rPr lang="en-GB" b="1" dirty="0">
                <a:solidFill>
                  <a:srgbClr val="C00000"/>
                </a:solidFill>
              </a:rPr>
              <a:t> de 15 </a:t>
            </a:r>
            <a:r>
              <a:rPr lang="en-GB" b="1" dirty="0" err="1">
                <a:solidFill>
                  <a:srgbClr val="C00000"/>
                </a:solidFill>
              </a:rPr>
              <a:t>ans</a:t>
            </a:r>
            <a:endParaRPr lang="en-GB" b="1" dirty="0">
              <a:solidFill>
                <a:srgbClr val="C00000"/>
              </a:solidFill>
            </a:endParaRPr>
          </a:p>
        </p:txBody>
      </p:sp>
      <p:sp>
        <p:nvSpPr>
          <p:cNvPr id="6" name="Rectangle 5">
            <a:extLst>
              <a:ext uri="{FF2B5EF4-FFF2-40B4-BE49-F238E27FC236}">
                <a16:creationId xmlns:a16="http://schemas.microsoft.com/office/drawing/2014/main" id="{10D48223-7DDD-4369-BCD7-B58E0C8E96AE}"/>
              </a:ext>
            </a:extLst>
          </p:cNvPr>
          <p:cNvSpPr/>
          <p:nvPr/>
        </p:nvSpPr>
        <p:spPr>
          <a:xfrm>
            <a:off x="6488787" y="1338263"/>
            <a:ext cx="5558211" cy="4925964"/>
          </a:xfrm>
          <a:prstGeom prst="rect">
            <a:avLst/>
          </a:prstGeom>
        </p:spPr>
        <p:txBody>
          <a:bodyPr wrap="square">
            <a:spAutoFit/>
          </a:bodyPr>
          <a:lstStyle/>
          <a:p>
            <a:pPr marL="320675" indent="-319088">
              <a:lnSpc>
                <a:spcPct val="87000"/>
              </a:lnSpc>
              <a:spcBef>
                <a:spcPts val="725"/>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1600" b="1" dirty="0">
                <a:solidFill>
                  <a:srgbClr val="0070C0"/>
                </a:solidFill>
              </a:rPr>
              <a:t>					</a:t>
            </a:r>
            <a:r>
              <a:rPr lang="en-GB" b="1" u="sng" dirty="0">
                <a:solidFill>
                  <a:srgbClr val="00B050"/>
                </a:solidFill>
              </a:rPr>
              <a:t>CURSUS</a:t>
            </a:r>
          </a:p>
          <a:p>
            <a:pPr marL="320675" indent="-319088">
              <a:lnSpc>
                <a:spcPct val="87000"/>
              </a:lnSpc>
              <a:spcBef>
                <a:spcPts val="2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rgbClr val="0070C0"/>
                </a:solidFill>
              </a:rPr>
              <a:t>			</a:t>
            </a:r>
            <a:r>
              <a:rPr lang="en-GB" sz="2000" b="1" dirty="0" err="1">
                <a:solidFill>
                  <a:srgbClr val="0070C0"/>
                </a:solidFill>
              </a:rPr>
              <a:t>Année</a:t>
            </a:r>
            <a:r>
              <a:rPr lang="en-GB" sz="2000" b="1" dirty="0">
                <a:solidFill>
                  <a:srgbClr val="0070C0"/>
                </a:solidFill>
              </a:rPr>
              <a:t> </a:t>
            </a:r>
            <a:r>
              <a:rPr lang="en-GB" sz="2000" b="1" dirty="0" err="1">
                <a:solidFill>
                  <a:srgbClr val="0070C0"/>
                </a:solidFill>
              </a:rPr>
              <a:t>d’entrée</a:t>
            </a:r>
            <a:r>
              <a:rPr lang="en-GB" sz="2000" b="1" dirty="0">
                <a:solidFill>
                  <a:srgbClr val="0070C0"/>
                </a:solidFill>
              </a:rPr>
              <a:t> à </a:t>
            </a:r>
            <a:r>
              <a:rPr lang="en-GB" sz="2000" b="1" dirty="0" err="1">
                <a:solidFill>
                  <a:srgbClr val="0070C0"/>
                </a:solidFill>
              </a:rPr>
              <a:t>l’Ecole</a:t>
            </a:r>
            <a:endParaRPr lang="en-GB" sz="2000" b="1" dirty="0">
              <a:solidFill>
                <a:srgbClr val="0070C0"/>
              </a:solidFill>
            </a:endParaRPr>
          </a:p>
          <a:p>
            <a:pPr marL="320675" indent="-319088">
              <a:lnSpc>
                <a:spcPct val="87000"/>
              </a:lnSpc>
              <a:spcBef>
                <a:spcPts val="725"/>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t>		</a:t>
            </a:r>
            <a:r>
              <a:rPr lang="en-GB" sz="2000" b="1" dirty="0">
                <a:solidFill>
                  <a:schemeClr val="bg1">
                    <a:lumMod val="50000"/>
                  </a:schemeClr>
                </a:solidFill>
              </a:rPr>
              <a:t>Formation </a:t>
            </a:r>
            <a:r>
              <a:rPr lang="en-GB" sz="2000" b="1" dirty="0" err="1">
                <a:solidFill>
                  <a:schemeClr val="bg1">
                    <a:lumMod val="50000"/>
                  </a:schemeClr>
                </a:solidFill>
              </a:rPr>
              <a:t>initiale</a:t>
            </a:r>
            <a:r>
              <a:rPr lang="en-GB" sz="2000" b="1" dirty="0">
                <a:solidFill>
                  <a:schemeClr val="bg1">
                    <a:lumMod val="50000"/>
                  </a:schemeClr>
                </a:solidFill>
              </a:rPr>
              <a:t> Post-BAC	78 %</a:t>
            </a:r>
          </a:p>
          <a:p>
            <a:pPr marL="320675" indent="-319088">
              <a:lnSpc>
                <a:spcPct val="87000"/>
              </a:lnSpc>
              <a:spcBef>
                <a:spcPts val="725"/>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a:t>
            </a:r>
            <a:r>
              <a:rPr lang="en-GB" sz="2000" b="1" dirty="0" err="1">
                <a:solidFill>
                  <a:schemeClr val="bg1">
                    <a:lumMod val="50000"/>
                  </a:schemeClr>
                </a:solidFill>
              </a:rPr>
              <a:t>Intégration</a:t>
            </a:r>
            <a:r>
              <a:rPr lang="en-GB" sz="2000" b="1" dirty="0">
                <a:solidFill>
                  <a:schemeClr val="bg1">
                    <a:lumMod val="50000"/>
                  </a:schemeClr>
                </a:solidFill>
              </a:rPr>
              <a:t> 2e </a:t>
            </a:r>
            <a:r>
              <a:rPr lang="en-GB" sz="2000" b="1" dirty="0" err="1">
                <a:solidFill>
                  <a:schemeClr val="bg1">
                    <a:lumMod val="50000"/>
                  </a:schemeClr>
                </a:solidFill>
              </a:rPr>
              <a:t>année</a:t>
            </a:r>
            <a:r>
              <a:rPr lang="en-GB" sz="2000" b="1" dirty="0">
                <a:solidFill>
                  <a:schemeClr val="bg1">
                    <a:lumMod val="50000"/>
                  </a:schemeClr>
                </a:solidFill>
              </a:rPr>
              <a:t>			11 %</a:t>
            </a:r>
          </a:p>
          <a:p>
            <a:pPr marL="320675" indent="-319088">
              <a:lnSpc>
                <a:spcPct val="87000"/>
              </a:lnSpc>
              <a:spcBef>
                <a:spcPts val="725"/>
              </a:spcBef>
              <a:buClrTx/>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a:t>
            </a:r>
            <a:r>
              <a:rPr lang="en-GB" sz="2000" b="1" dirty="0" err="1">
                <a:solidFill>
                  <a:schemeClr val="bg1">
                    <a:lumMod val="50000"/>
                  </a:schemeClr>
                </a:solidFill>
              </a:rPr>
              <a:t>Intégration</a:t>
            </a:r>
            <a:r>
              <a:rPr lang="en-GB" sz="2000" b="1" dirty="0">
                <a:solidFill>
                  <a:schemeClr val="bg1">
                    <a:lumMod val="50000"/>
                  </a:schemeClr>
                </a:solidFill>
              </a:rPr>
              <a:t> 3e </a:t>
            </a:r>
            <a:r>
              <a:rPr lang="en-GB" sz="2000" b="1" dirty="0" err="1">
                <a:solidFill>
                  <a:schemeClr val="bg1">
                    <a:lumMod val="50000"/>
                  </a:schemeClr>
                </a:solidFill>
              </a:rPr>
              <a:t>année</a:t>
            </a:r>
            <a:r>
              <a:rPr lang="en-GB" sz="2000" b="1" dirty="0">
                <a:solidFill>
                  <a:schemeClr val="bg1">
                    <a:lumMod val="50000"/>
                  </a:schemeClr>
                </a:solidFill>
              </a:rPr>
              <a:t>			  8 %</a:t>
            </a:r>
          </a:p>
          <a:p>
            <a:pPr marL="320675" indent="-319088">
              <a:lnSpc>
                <a:spcPct val="87000"/>
              </a:lnSpc>
              <a:spcBef>
                <a:spcPts val="725"/>
              </a:spcBef>
              <a:buClrTx/>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a:t>
            </a:r>
            <a:r>
              <a:rPr lang="en-GB" sz="2000" b="1" dirty="0" err="1">
                <a:solidFill>
                  <a:schemeClr val="bg1">
                    <a:lumMod val="50000"/>
                  </a:schemeClr>
                </a:solidFill>
              </a:rPr>
              <a:t>Intégration</a:t>
            </a:r>
            <a:r>
              <a:rPr lang="en-GB" sz="2000" b="1" dirty="0">
                <a:solidFill>
                  <a:schemeClr val="bg1">
                    <a:lumMod val="50000"/>
                  </a:schemeClr>
                </a:solidFill>
              </a:rPr>
              <a:t> 4e </a:t>
            </a:r>
            <a:r>
              <a:rPr lang="en-GB" sz="2000" b="1" dirty="0" err="1">
                <a:solidFill>
                  <a:schemeClr val="bg1">
                    <a:lumMod val="50000"/>
                  </a:schemeClr>
                </a:solidFill>
              </a:rPr>
              <a:t>année</a:t>
            </a:r>
            <a:r>
              <a:rPr lang="en-GB" sz="2000" b="1" dirty="0">
                <a:solidFill>
                  <a:schemeClr val="bg1">
                    <a:lumMod val="50000"/>
                  </a:schemeClr>
                </a:solidFill>
              </a:rPr>
              <a:t>			  3 %</a:t>
            </a:r>
          </a:p>
          <a:p>
            <a:pPr marL="320675" indent="-319088">
              <a:lnSpc>
                <a:spcPct val="87000"/>
              </a:lnSpc>
              <a:spcBef>
                <a:spcPts val="725"/>
              </a:spcBef>
              <a:buClrTx/>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1600" b="1" dirty="0">
                <a:solidFill>
                  <a:schemeClr val="bg1">
                    <a:lumMod val="50000"/>
                  </a:schemeClr>
                </a:solidFill>
              </a:rPr>
              <a:t> </a:t>
            </a:r>
          </a:p>
          <a:p>
            <a:pPr marL="320675" indent="-319088">
              <a:lnSpc>
                <a:spcPct val="87000"/>
              </a:lnSpc>
              <a:spcBef>
                <a:spcPts val="725"/>
              </a:spcBef>
              <a:buClrTx/>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rgbClr val="0070C0"/>
                </a:solidFill>
              </a:rPr>
              <a:t>				Type de formation</a:t>
            </a:r>
          </a:p>
          <a:p>
            <a:pPr marL="320675" indent="-319088">
              <a:lnSpc>
                <a:spcPct val="87000"/>
              </a:lnSpc>
              <a:spcBef>
                <a:spcPts val="725"/>
              </a:spcBef>
              <a:buClrTx/>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t>			</a:t>
            </a:r>
            <a:r>
              <a:rPr lang="en-GB" sz="2000" b="1" dirty="0">
                <a:solidFill>
                  <a:schemeClr val="bg1">
                    <a:lumMod val="50000"/>
                  </a:schemeClr>
                </a:solidFill>
              </a:rPr>
              <a:t>Formation </a:t>
            </a:r>
            <a:r>
              <a:rPr lang="en-GB" sz="2000" b="1" dirty="0" err="1">
                <a:solidFill>
                  <a:schemeClr val="bg1">
                    <a:lumMod val="50000"/>
                  </a:schemeClr>
                </a:solidFill>
              </a:rPr>
              <a:t>Initiale</a:t>
            </a:r>
            <a:r>
              <a:rPr lang="en-GB" sz="2000" b="1" dirty="0">
                <a:solidFill>
                  <a:schemeClr val="bg1">
                    <a:lumMod val="50000"/>
                  </a:schemeClr>
                </a:solidFill>
              </a:rPr>
              <a:t>		93 %</a:t>
            </a:r>
          </a:p>
          <a:p>
            <a:pPr marL="320675" indent="-319088">
              <a:lnSpc>
                <a:spcPct val="87000"/>
              </a:lnSpc>
              <a:spcBef>
                <a:spcPts val="725"/>
              </a:spcBef>
              <a:buClrTx/>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		       Formation </a:t>
            </a:r>
            <a:r>
              <a:rPr lang="en-GB" sz="2000" b="1" dirty="0" err="1">
                <a:solidFill>
                  <a:schemeClr val="bg1">
                    <a:lumMod val="50000"/>
                  </a:schemeClr>
                </a:solidFill>
              </a:rPr>
              <a:t>Apprentissage</a:t>
            </a:r>
            <a:r>
              <a:rPr lang="en-GB" sz="2000" b="1" dirty="0">
                <a:solidFill>
                  <a:schemeClr val="bg1">
                    <a:lumMod val="50000"/>
                  </a:schemeClr>
                </a:solidFill>
              </a:rPr>
              <a:t>    7 %</a:t>
            </a:r>
          </a:p>
          <a:p>
            <a:pPr marL="320675" indent="-319088">
              <a:lnSpc>
                <a:spcPct val="87000"/>
              </a:lnSpc>
              <a:spcBef>
                <a:spcPts val="725"/>
              </a:spcBef>
              <a:buClrTx/>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endParaRPr lang="en-GB" sz="2000" b="1" dirty="0"/>
          </a:p>
          <a:p>
            <a:pPr algn="ctr">
              <a:lnSpc>
                <a:spcPct val="100000"/>
              </a:lnSpc>
              <a:spcAft>
                <a:spcPts val="0"/>
              </a:spcAft>
            </a:pPr>
            <a:r>
              <a:rPr lang="fr-FR" b="1" dirty="0">
                <a:solidFill>
                  <a:srgbClr val="C00000"/>
                </a:solidFill>
              </a:rPr>
              <a:t>22 % des ingénieurs ont intégré le cursus en cours de déroulement : </a:t>
            </a:r>
          </a:p>
          <a:p>
            <a:pPr algn="ctr">
              <a:lnSpc>
                <a:spcPct val="100000"/>
              </a:lnSpc>
              <a:spcAft>
                <a:spcPts val="0"/>
              </a:spcAft>
            </a:pPr>
            <a:r>
              <a:rPr lang="fr-FR" b="1" dirty="0">
                <a:solidFill>
                  <a:srgbClr val="C00000"/>
                </a:solidFill>
              </a:rPr>
              <a:t>cela montre l'attractivité de nos formations.</a:t>
            </a:r>
          </a:p>
          <a:p>
            <a:pPr marL="320675" indent="-319088">
              <a:lnSpc>
                <a:spcPct val="87000"/>
              </a:lnSpc>
              <a:spcBef>
                <a:spcPts val="725"/>
              </a:spcBef>
              <a:buClrTx/>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endParaRPr lang="en-GB" dirty="0">
              <a:solidFill>
                <a:srgbClr val="006600"/>
              </a:solidFill>
              <a:latin typeface="Arial Rounded MT Bold" pitchFamily="34" charset="0"/>
            </a:endParaRPr>
          </a:p>
        </p:txBody>
      </p:sp>
    </p:spTree>
    <p:extLst>
      <p:ext uri="{BB962C8B-B14F-4D97-AF65-F5344CB8AC3E}">
        <p14:creationId xmlns:p14="http://schemas.microsoft.com/office/powerpoint/2010/main" val="606649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4BF7A3-44E3-45B0-BFA4-C6350B43809F}"/>
              </a:ext>
            </a:extLst>
          </p:cNvPr>
          <p:cNvSpPr/>
          <p:nvPr/>
        </p:nvSpPr>
        <p:spPr>
          <a:xfrm>
            <a:off x="2734323" y="269946"/>
            <a:ext cx="6970643" cy="442044"/>
          </a:xfrm>
          <a:prstGeom prst="rect">
            <a:avLst/>
          </a:prstGeom>
        </p:spPr>
        <p:txBody>
          <a:bodyPr wrap="square">
            <a:spAutoFit/>
          </a:bodyPr>
          <a:lstStyle/>
          <a:p>
            <a:pPr algn="ctr">
              <a:lnSpc>
                <a:spcPct val="139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u="sng" dirty="0">
                <a:solidFill>
                  <a:schemeClr val="accent1">
                    <a:lumMod val="75000"/>
                  </a:schemeClr>
                </a:solidFill>
                <a:latin typeface="Calibri" pitchFamily="34" charset="0"/>
              </a:rPr>
              <a:t>OBSERVATOIRE DE L’EMPLOI 2017 ENQUÊTE REALISÉE PAR INGENIA</a:t>
            </a:r>
            <a:endParaRPr lang="fr-FR" b="1" u="sng" dirty="0">
              <a:solidFill>
                <a:schemeClr val="accent1">
                  <a:lumMod val="75000"/>
                </a:schemeClr>
              </a:solidFill>
              <a:latin typeface="Calibri" pitchFamily="34" charset="0"/>
            </a:endParaRPr>
          </a:p>
        </p:txBody>
      </p:sp>
      <p:pic>
        <p:nvPicPr>
          <p:cNvPr id="3" name="Image 2">
            <a:extLst>
              <a:ext uri="{FF2B5EF4-FFF2-40B4-BE49-F238E27FC236}">
                <a16:creationId xmlns:a16="http://schemas.microsoft.com/office/drawing/2014/main" id="{3B418FFF-F71A-4D0C-9F12-3B342256CCA4}"/>
              </a:ext>
            </a:extLst>
          </p:cNvPr>
          <p:cNvPicPr/>
          <p:nvPr/>
        </p:nvPicPr>
        <p:blipFill>
          <a:blip r:embed="rId2" cstate="print"/>
          <a:srcRect/>
          <a:stretch>
            <a:fillRect/>
          </a:stretch>
        </p:blipFill>
        <p:spPr bwMode="auto">
          <a:xfrm>
            <a:off x="571418" y="467752"/>
            <a:ext cx="1322070" cy="476250"/>
          </a:xfrm>
          <a:prstGeom prst="rect">
            <a:avLst/>
          </a:prstGeom>
          <a:noFill/>
          <a:ln w="9525">
            <a:noFill/>
            <a:miter lim="800000"/>
            <a:headEnd/>
            <a:tailEnd/>
          </a:ln>
        </p:spPr>
      </p:pic>
      <p:pic>
        <p:nvPicPr>
          <p:cNvPr id="4" name="Image 3">
            <a:extLst>
              <a:ext uri="{FF2B5EF4-FFF2-40B4-BE49-F238E27FC236}">
                <a16:creationId xmlns:a16="http://schemas.microsoft.com/office/drawing/2014/main" id="{F7DA0078-B1EB-46AA-9991-4B36D76131DE}"/>
              </a:ext>
            </a:extLst>
          </p:cNvPr>
          <p:cNvPicPr/>
          <p:nvPr/>
        </p:nvPicPr>
        <p:blipFill>
          <a:blip r:embed="rId2" cstate="print"/>
          <a:srcRect/>
          <a:stretch>
            <a:fillRect/>
          </a:stretch>
        </p:blipFill>
        <p:spPr bwMode="auto">
          <a:xfrm>
            <a:off x="531661" y="426872"/>
            <a:ext cx="1322070" cy="476250"/>
          </a:xfrm>
          <a:prstGeom prst="rect">
            <a:avLst/>
          </a:prstGeom>
          <a:noFill/>
          <a:ln w="9525">
            <a:noFill/>
            <a:miter lim="800000"/>
            <a:headEnd/>
            <a:tailEnd/>
          </a:ln>
        </p:spPr>
      </p:pic>
      <p:sp>
        <p:nvSpPr>
          <p:cNvPr id="5" name="Rectangle 4">
            <a:extLst>
              <a:ext uri="{FF2B5EF4-FFF2-40B4-BE49-F238E27FC236}">
                <a16:creationId xmlns:a16="http://schemas.microsoft.com/office/drawing/2014/main" id="{EE47F360-EE2C-46E6-9308-8F8A4D5ED56A}"/>
              </a:ext>
            </a:extLst>
          </p:cNvPr>
          <p:cNvSpPr/>
          <p:nvPr/>
        </p:nvSpPr>
        <p:spPr>
          <a:xfrm>
            <a:off x="124129" y="1749966"/>
            <a:ext cx="4447871" cy="4128502"/>
          </a:xfrm>
          <a:prstGeom prst="rect">
            <a:avLst/>
          </a:prstGeom>
        </p:spPr>
        <p:txBody>
          <a:bodyPr wrap="square">
            <a:spAutoFit/>
          </a:bodyPr>
          <a:lstStyle/>
          <a:p>
            <a:pPr marL="320675" indent="-319088" defTabSz="449263" fontAlgn="base">
              <a:lnSpc>
                <a:spcPct val="87000"/>
              </a:lnSpc>
              <a:spcBef>
                <a:spcPts val="600"/>
              </a:spcBef>
              <a:spcAft>
                <a:spcPct val="0"/>
              </a:spcAft>
              <a:buSzPct val="100000"/>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n-GB" sz="2400" b="1" dirty="0">
                <a:solidFill>
                  <a:schemeClr val="bg1">
                    <a:lumMod val="50000"/>
                  </a:schemeClr>
                </a:solidFill>
                <a:cs typeface="Lucida Sans Unicode" pitchFamily="34" charset="0"/>
              </a:rPr>
              <a:t>		</a:t>
            </a:r>
            <a:r>
              <a:rPr lang="en-GB" sz="2000" b="1" dirty="0">
                <a:solidFill>
                  <a:schemeClr val="bg1">
                    <a:lumMod val="50000"/>
                  </a:schemeClr>
                </a:solidFill>
                <a:cs typeface="Lucida Sans Unicode" pitchFamily="34" charset="0"/>
              </a:rPr>
              <a:t>FRANCAIS  	88 % (87)</a:t>
            </a:r>
          </a:p>
          <a:p>
            <a:pPr marL="320675" indent="-319088" defTabSz="449263" fontAlgn="base">
              <a:lnSpc>
                <a:spcPct val="87000"/>
              </a:lnSpc>
              <a:spcBef>
                <a:spcPts val="600"/>
              </a:spcBef>
              <a:spcAft>
                <a:spcPct val="0"/>
              </a:spcAft>
              <a:buSzPct val="100000"/>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n-GB" sz="2000" b="1" dirty="0">
                <a:solidFill>
                  <a:schemeClr val="bg1">
                    <a:lumMod val="50000"/>
                  </a:schemeClr>
                </a:solidFill>
                <a:cs typeface="Lucida Sans Unicode" pitchFamily="34" charset="0"/>
              </a:rPr>
              <a:t>		ANGLAIS		20 % (20)</a:t>
            </a:r>
          </a:p>
          <a:p>
            <a:pPr marL="320675" indent="-319088" defTabSz="449263" fontAlgn="base">
              <a:lnSpc>
                <a:spcPct val="87000"/>
              </a:lnSpc>
              <a:spcBef>
                <a:spcPts val="600"/>
              </a:spcBef>
              <a:spcAft>
                <a:spcPct val="0"/>
              </a:spcAft>
              <a:buSzPct val="100000"/>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n-GB" sz="2000" b="1" dirty="0">
                <a:solidFill>
                  <a:schemeClr val="bg1">
                    <a:lumMod val="50000"/>
                  </a:schemeClr>
                </a:solidFill>
                <a:cs typeface="Lucida Sans Unicode" pitchFamily="34" charset="0"/>
              </a:rPr>
              <a:t>		ESPAGNOL		3 %     (2)</a:t>
            </a:r>
          </a:p>
          <a:p>
            <a:pPr marL="320675" indent="-319088" defTabSz="449263" fontAlgn="base">
              <a:lnSpc>
                <a:spcPct val="87000"/>
              </a:lnSpc>
              <a:spcBef>
                <a:spcPts val="600"/>
              </a:spcBef>
              <a:spcAft>
                <a:spcPct val="0"/>
              </a:spcAft>
              <a:buSzPct val="100000"/>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n-GB" sz="2000" b="1" dirty="0">
                <a:solidFill>
                  <a:schemeClr val="bg1">
                    <a:lumMod val="50000"/>
                  </a:schemeClr>
                </a:solidFill>
                <a:cs typeface="Lucida Sans Unicode" pitchFamily="34" charset="0"/>
              </a:rPr>
              <a:t>		ALLEMAND	2 %     (1)</a:t>
            </a:r>
          </a:p>
          <a:p>
            <a:pPr marL="320675" indent="-319088" defTabSz="449263" fontAlgn="base">
              <a:lnSpc>
                <a:spcPct val="87000"/>
              </a:lnSpc>
              <a:spcBef>
                <a:spcPts val="600"/>
              </a:spcBef>
              <a:spcAft>
                <a:spcPct val="0"/>
              </a:spcAft>
              <a:buSzPct val="100000"/>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n-GB" sz="2000" b="1" dirty="0">
                <a:solidFill>
                  <a:schemeClr val="bg1">
                    <a:lumMod val="50000"/>
                  </a:schemeClr>
                </a:solidFill>
                <a:cs typeface="Lucida Sans Unicode" pitchFamily="34" charset="0"/>
              </a:rPr>
              <a:t>		ITALIEN          &lt;1 %   (&lt;1)</a:t>
            </a:r>
          </a:p>
          <a:p>
            <a:pPr marL="320675" indent="-319088" defTabSz="449263" fontAlgn="base">
              <a:lnSpc>
                <a:spcPct val="87000"/>
              </a:lnSpc>
              <a:spcBef>
                <a:spcPts val="600"/>
              </a:spcBef>
              <a:spcAft>
                <a:spcPct val="0"/>
              </a:spcAft>
              <a:buSzPct val="100000"/>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n-GB" sz="2000" b="1" dirty="0">
                <a:solidFill>
                  <a:schemeClr val="bg1">
                    <a:lumMod val="50000"/>
                  </a:schemeClr>
                </a:solidFill>
                <a:cs typeface="Lucida Sans Unicode" pitchFamily="34" charset="0"/>
              </a:rPr>
              <a:t>		PORTUGAIS  &lt;1 %  (&lt;1)</a:t>
            </a:r>
          </a:p>
          <a:p>
            <a:pPr marL="320675" indent="-319088" defTabSz="449263" fontAlgn="base">
              <a:lnSpc>
                <a:spcPct val="87000"/>
              </a:lnSpc>
              <a:spcBef>
                <a:spcPts val="600"/>
              </a:spcBef>
              <a:spcAft>
                <a:spcPct val="0"/>
              </a:spcAft>
              <a:buSzPct val="100000"/>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endParaRPr lang="en-GB" sz="2000" b="1" dirty="0">
              <a:solidFill>
                <a:schemeClr val="bg1">
                  <a:lumMod val="50000"/>
                </a:schemeClr>
              </a:solidFill>
              <a:cs typeface="Lucida Sans Unicode" pitchFamily="34" charset="0"/>
            </a:endParaRP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n-GB" sz="2000" b="1" i="1" dirty="0">
                <a:solidFill>
                  <a:srgbClr val="990000"/>
                </a:solidFill>
              </a:rPr>
              <a:t>	La </a:t>
            </a:r>
            <a:r>
              <a:rPr lang="en-GB" sz="2000" b="1" i="1" dirty="0" err="1">
                <a:solidFill>
                  <a:srgbClr val="990000"/>
                </a:solidFill>
              </a:rPr>
              <a:t>pratique</a:t>
            </a:r>
            <a:r>
              <a:rPr lang="en-GB" sz="2000" b="1" i="1" dirty="0">
                <a:solidFill>
                  <a:srgbClr val="990000"/>
                </a:solidFill>
              </a:rPr>
              <a:t> de </a:t>
            </a:r>
            <a:r>
              <a:rPr lang="en-GB" sz="2000" b="1" i="1" dirty="0" err="1">
                <a:solidFill>
                  <a:srgbClr val="990000"/>
                </a:solidFill>
              </a:rPr>
              <a:t>langues</a:t>
            </a:r>
            <a:r>
              <a:rPr lang="en-GB" sz="2000" b="1" i="1" dirty="0">
                <a:solidFill>
                  <a:srgbClr val="990000"/>
                </a:solidFill>
              </a:rPr>
              <a:t> </a:t>
            </a:r>
            <a:r>
              <a:rPr lang="en-GB" sz="2000" b="1" i="1" dirty="0" err="1">
                <a:solidFill>
                  <a:srgbClr val="990000"/>
                </a:solidFill>
              </a:rPr>
              <a:t>étrangères</a:t>
            </a:r>
            <a:r>
              <a:rPr lang="en-GB" sz="2000" b="1" i="1" dirty="0">
                <a:solidFill>
                  <a:srgbClr val="990000"/>
                </a:solidFill>
              </a:rPr>
              <a:t> </a:t>
            </a:r>
            <a:r>
              <a:rPr lang="en-GB" sz="2000" b="1" i="1" dirty="0" err="1">
                <a:solidFill>
                  <a:srgbClr val="990000"/>
                </a:solidFill>
              </a:rPr>
              <a:t>est</a:t>
            </a:r>
            <a:r>
              <a:rPr lang="en-GB" sz="2000" b="1" i="1" dirty="0">
                <a:solidFill>
                  <a:srgbClr val="990000"/>
                </a:solidFill>
              </a:rPr>
              <a:t> stable, </a:t>
            </a:r>
            <a:r>
              <a:rPr lang="en-GB" sz="2000" b="1" i="1" dirty="0" err="1">
                <a:solidFill>
                  <a:srgbClr val="990000"/>
                </a:solidFill>
              </a:rPr>
              <a:t>l’ANGLAIS</a:t>
            </a:r>
            <a:r>
              <a:rPr lang="en-GB" sz="2000" b="1" i="1" dirty="0">
                <a:solidFill>
                  <a:srgbClr val="990000"/>
                </a:solidFill>
              </a:rPr>
              <a:t> </a:t>
            </a:r>
            <a:r>
              <a:rPr lang="en-GB" sz="2000" b="1" i="1" dirty="0" err="1">
                <a:solidFill>
                  <a:srgbClr val="990000"/>
                </a:solidFill>
              </a:rPr>
              <a:t>est</a:t>
            </a:r>
            <a:r>
              <a:rPr lang="en-GB" sz="2000" b="1" i="1" dirty="0">
                <a:solidFill>
                  <a:srgbClr val="990000"/>
                </a:solidFill>
              </a:rPr>
              <a:t> leader... </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n-GB" sz="2000" b="1" i="1" dirty="0">
                <a:solidFill>
                  <a:srgbClr val="990000"/>
                </a:solidFill>
              </a:rPr>
              <a:t>	</a:t>
            </a:r>
            <a:r>
              <a:rPr lang="en-GB" sz="2000" b="1" i="1" dirty="0" err="1">
                <a:solidFill>
                  <a:srgbClr val="990000"/>
                </a:solidFill>
              </a:rPr>
              <a:t>Sont</a:t>
            </a:r>
            <a:r>
              <a:rPr lang="en-GB" sz="2000" b="1" i="1" dirty="0">
                <a:solidFill>
                  <a:srgbClr val="990000"/>
                </a:solidFill>
              </a:rPr>
              <a:t> </a:t>
            </a:r>
            <a:r>
              <a:rPr lang="en-GB" sz="2000" b="1" i="1" dirty="0" err="1">
                <a:solidFill>
                  <a:srgbClr val="990000"/>
                </a:solidFill>
              </a:rPr>
              <a:t>bilingues</a:t>
            </a:r>
            <a:r>
              <a:rPr lang="en-GB" sz="2000" b="1" i="1" dirty="0">
                <a:solidFill>
                  <a:srgbClr val="990000"/>
                </a:solidFill>
              </a:rPr>
              <a:t> : </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n-GB" sz="2000" b="1" i="1" dirty="0">
                <a:solidFill>
                  <a:srgbClr val="990000"/>
                </a:solidFill>
              </a:rPr>
              <a:t>     15%    </a:t>
            </a:r>
            <a:r>
              <a:rPr lang="en-GB" sz="2000" b="1" i="1" dirty="0" err="1">
                <a:solidFill>
                  <a:srgbClr val="990000"/>
                </a:solidFill>
              </a:rPr>
              <a:t>Maternelle</a:t>
            </a:r>
            <a:r>
              <a:rPr lang="en-GB" sz="2000" b="1" i="1" dirty="0">
                <a:solidFill>
                  <a:srgbClr val="990000"/>
                </a:solidFill>
              </a:rPr>
              <a:t> / </a:t>
            </a:r>
            <a:r>
              <a:rPr lang="en-GB" sz="2000" b="1" i="1" dirty="0" err="1">
                <a:solidFill>
                  <a:srgbClr val="990000"/>
                </a:solidFill>
              </a:rPr>
              <a:t>Anglais</a:t>
            </a:r>
            <a:r>
              <a:rPr lang="en-GB" sz="2000" b="1" i="1" dirty="0">
                <a:solidFill>
                  <a:srgbClr val="990000"/>
                </a:solidFill>
              </a:rPr>
              <a:t>     (15%) </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n-GB" sz="2000" b="1" i="1" dirty="0">
                <a:solidFill>
                  <a:srgbClr val="990000"/>
                </a:solidFill>
              </a:rPr>
              <a:t>   2,6 %   </a:t>
            </a:r>
            <a:r>
              <a:rPr lang="en-GB" sz="2000" b="1" i="1" dirty="0" err="1">
                <a:solidFill>
                  <a:srgbClr val="990000"/>
                </a:solidFill>
                <a:cs typeface="Arial" pitchFamily="34" charset="0"/>
              </a:rPr>
              <a:t>Maternelle</a:t>
            </a:r>
            <a:r>
              <a:rPr lang="en-GB" sz="2000" b="1" i="1" dirty="0">
                <a:solidFill>
                  <a:srgbClr val="990000"/>
                </a:solidFill>
              </a:rPr>
              <a:t> / </a:t>
            </a:r>
            <a:r>
              <a:rPr lang="en-GB" sz="2000" b="1" i="1" dirty="0" err="1">
                <a:solidFill>
                  <a:srgbClr val="990000"/>
                </a:solidFill>
              </a:rPr>
              <a:t>Espagnol</a:t>
            </a:r>
            <a:r>
              <a:rPr lang="en-GB" sz="2000" b="1" i="1" dirty="0">
                <a:solidFill>
                  <a:srgbClr val="990000"/>
                </a:solidFill>
              </a:rPr>
              <a:t> (5,5%)  </a:t>
            </a:r>
          </a:p>
        </p:txBody>
      </p:sp>
      <p:sp>
        <p:nvSpPr>
          <p:cNvPr id="6" name="Espace réservé du numéro de diapositive 5">
            <a:extLst>
              <a:ext uri="{FF2B5EF4-FFF2-40B4-BE49-F238E27FC236}">
                <a16:creationId xmlns:a16="http://schemas.microsoft.com/office/drawing/2014/main" id="{9ABD5F3C-6217-4CF1-A7E9-2E5CFD9A8389}"/>
              </a:ext>
            </a:extLst>
          </p:cNvPr>
          <p:cNvSpPr>
            <a:spLocks noGrp="1"/>
          </p:cNvSpPr>
          <p:nvPr>
            <p:ph type="sldNum" sz="quarter" idx="12"/>
          </p:nvPr>
        </p:nvSpPr>
        <p:spPr/>
        <p:txBody>
          <a:bodyPr/>
          <a:lstStyle/>
          <a:p>
            <a:fld id="{CA131623-9051-4793-8AE4-C028931CE291}" type="slidenum">
              <a:rPr lang="fr-FR" smtClean="0"/>
              <a:t>5</a:t>
            </a:fld>
            <a:endParaRPr lang="fr-FR"/>
          </a:p>
        </p:txBody>
      </p:sp>
      <p:sp>
        <p:nvSpPr>
          <p:cNvPr id="7" name="Rectangle 6">
            <a:extLst>
              <a:ext uri="{FF2B5EF4-FFF2-40B4-BE49-F238E27FC236}">
                <a16:creationId xmlns:a16="http://schemas.microsoft.com/office/drawing/2014/main" id="{D275FA3B-6C91-42D7-95FF-395B6E6C666C}"/>
              </a:ext>
            </a:extLst>
          </p:cNvPr>
          <p:cNvSpPr/>
          <p:nvPr/>
        </p:nvSpPr>
        <p:spPr>
          <a:xfrm>
            <a:off x="1020237" y="1179983"/>
            <a:ext cx="2355645" cy="334002"/>
          </a:xfrm>
          <a:prstGeom prst="rect">
            <a:avLst/>
          </a:prstGeom>
        </p:spPr>
        <p:txBody>
          <a:bodyPr wrap="none">
            <a:spAutoFit/>
          </a:bodyPr>
          <a:lstStyle/>
          <a:p>
            <a:pPr marL="320675" indent="-319088" algn="ctr">
              <a:lnSpc>
                <a:spcPct val="87000"/>
              </a:lnSpc>
              <a:spcBef>
                <a:spcPts val="8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n-GB" b="1" u="sng" dirty="0">
                <a:solidFill>
                  <a:srgbClr val="00B050"/>
                </a:solidFill>
              </a:rPr>
              <a:t>LANGUES DE TRAVAIL  </a:t>
            </a:r>
          </a:p>
        </p:txBody>
      </p:sp>
      <p:sp>
        <p:nvSpPr>
          <p:cNvPr id="8" name="Rectangle 7">
            <a:extLst>
              <a:ext uri="{FF2B5EF4-FFF2-40B4-BE49-F238E27FC236}">
                <a16:creationId xmlns:a16="http://schemas.microsoft.com/office/drawing/2014/main" id="{BD6A9309-DE78-4749-A915-860A60AB47E3}"/>
              </a:ext>
            </a:extLst>
          </p:cNvPr>
          <p:cNvSpPr/>
          <p:nvPr/>
        </p:nvSpPr>
        <p:spPr>
          <a:xfrm>
            <a:off x="5849302" y="1259882"/>
            <a:ext cx="5238908" cy="3205493"/>
          </a:xfrm>
          <a:prstGeom prst="rect">
            <a:avLst/>
          </a:prstGeom>
        </p:spPr>
        <p:txBody>
          <a:bodyPr wrap="square">
            <a:spAutoFit/>
          </a:bodyPr>
          <a:lstStyle/>
          <a:p>
            <a:pPr marL="320675" indent="-319088">
              <a:lnSpc>
                <a:spcPct val="70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u="sng" dirty="0">
                <a:solidFill>
                  <a:srgbClr val="00B050"/>
                </a:solidFill>
              </a:rPr>
              <a:t>Diplômes </a:t>
            </a:r>
            <a:r>
              <a:rPr lang="en-GB" b="1" u="sng" dirty="0" err="1">
                <a:solidFill>
                  <a:srgbClr val="00B050"/>
                </a:solidFill>
              </a:rPr>
              <a:t>obtenus</a:t>
            </a:r>
            <a:r>
              <a:rPr lang="en-GB" b="1" u="sng" dirty="0">
                <a:solidFill>
                  <a:srgbClr val="00B050"/>
                </a:solidFill>
              </a:rPr>
              <a:t> après la formation </a:t>
            </a:r>
            <a:r>
              <a:rPr lang="en-GB" b="1" u="sng" dirty="0" err="1">
                <a:solidFill>
                  <a:srgbClr val="00B050"/>
                </a:solidFill>
              </a:rPr>
              <a:t>d'ingénieur</a:t>
            </a:r>
            <a:r>
              <a:rPr lang="en-GB" b="1" u="sng" dirty="0">
                <a:solidFill>
                  <a:srgbClr val="00B050"/>
                </a:solidFill>
              </a:rPr>
              <a:t> :</a:t>
            </a:r>
          </a:p>
          <a:p>
            <a:pPr marL="320675" indent="-319088" algn="ctr">
              <a:lnSpc>
                <a:spcPct val="70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endParaRPr lang="en-GB" b="1" dirty="0">
              <a:solidFill>
                <a:srgbClr val="C00000"/>
              </a:solidFill>
            </a:endParaRPr>
          </a:p>
          <a:p>
            <a:pPr marL="320675" indent="-319088">
              <a:lnSpc>
                <a:spcPct val="70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Double </a:t>
            </a:r>
            <a:r>
              <a:rPr lang="en-GB" sz="2000" b="1" dirty="0" err="1">
                <a:solidFill>
                  <a:schemeClr val="bg1">
                    <a:lumMod val="50000"/>
                  </a:schemeClr>
                </a:solidFill>
              </a:rPr>
              <a:t>diplôme</a:t>
            </a:r>
            <a:r>
              <a:rPr lang="en-GB" sz="2000" b="1" dirty="0">
                <a:solidFill>
                  <a:schemeClr val="bg1">
                    <a:lumMod val="50000"/>
                  </a:schemeClr>
                </a:solidFill>
              </a:rPr>
              <a:t> </a:t>
            </a:r>
            <a:r>
              <a:rPr lang="en-GB" sz="2000" b="1" dirty="0" err="1">
                <a:solidFill>
                  <a:schemeClr val="bg1">
                    <a:lumMod val="50000"/>
                  </a:schemeClr>
                </a:solidFill>
              </a:rPr>
              <a:t>en</a:t>
            </a:r>
            <a:r>
              <a:rPr lang="en-GB" sz="2000" b="1" dirty="0">
                <a:solidFill>
                  <a:schemeClr val="bg1">
                    <a:lumMod val="50000"/>
                  </a:schemeClr>
                </a:solidFill>
              </a:rPr>
              <a:t> </a:t>
            </a:r>
            <a:r>
              <a:rPr lang="en-GB" sz="2000" b="1" dirty="0" err="1">
                <a:solidFill>
                  <a:schemeClr val="bg1">
                    <a:lumMod val="50000"/>
                  </a:schemeClr>
                </a:solidFill>
              </a:rPr>
              <a:t>partenariat</a:t>
            </a:r>
            <a:r>
              <a:rPr lang="en-GB" sz="2000" b="1" dirty="0">
                <a:solidFill>
                  <a:schemeClr val="bg1">
                    <a:lumMod val="50000"/>
                  </a:schemeClr>
                </a:solidFill>
              </a:rPr>
              <a:t>    	8 %   (9)	</a:t>
            </a:r>
          </a:p>
          <a:p>
            <a:pPr marL="320675" indent="-319088">
              <a:lnSpc>
                <a:spcPct val="70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Master of Science					8 %</a:t>
            </a:r>
          </a:p>
          <a:p>
            <a:pPr marL="320675" indent="-319088">
              <a:lnSpc>
                <a:spcPct val="70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chemeClr val="bg1">
                    <a:lumMod val="50000"/>
                  </a:schemeClr>
                </a:solidFill>
              </a:rPr>
              <a:t>Masters </a:t>
            </a:r>
            <a:r>
              <a:rPr lang="en-GB" sz="2000" b="1" dirty="0" err="1">
                <a:solidFill>
                  <a:schemeClr val="bg1">
                    <a:lumMod val="50000"/>
                  </a:schemeClr>
                </a:solidFill>
              </a:rPr>
              <a:t>universitaires</a:t>
            </a:r>
            <a:r>
              <a:rPr lang="en-GB" sz="2000" b="1" dirty="0">
                <a:solidFill>
                  <a:schemeClr val="bg1">
                    <a:lumMod val="50000"/>
                  </a:schemeClr>
                </a:solidFill>
              </a:rPr>
              <a:t> 		   		6 %    (8)</a:t>
            </a:r>
          </a:p>
          <a:p>
            <a:pPr marL="320675" indent="-319088">
              <a:lnSpc>
                <a:spcPct val="70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err="1">
                <a:solidFill>
                  <a:schemeClr val="bg1">
                    <a:lumMod val="50000"/>
                  </a:schemeClr>
                </a:solidFill>
              </a:rPr>
              <a:t>Doctorat</a:t>
            </a:r>
            <a:r>
              <a:rPr lang="en-GB" sz="2000" b="1" dirty="0">
                <a:solidFill>
                  <a:schemeClr val="bg1">
                    <a:lumMod val="50000"/>
                  </a:schemeClr>
                </a:solidFill>
              </a:rPr>
              <a:t>                                            		3 %    (4)</a:t>
            </a:r>
          </a:p>
          <a:p>
            <a:pPr marL="320675" indent="-319088">
              <a:lnSpc>
                <a:spcPct val="70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err="1">
                <a:solidFill>
                  <a:schemeClr val="bg1">
                    <a:lumMod val="50000"/>
                  </a:schemeClr>
                </a:solidFill>
              </a:rPr>
              <a:t>Autres</a:t>
            </a:r>
            <a:r>
              <a:rPr lang="en-GB" sz="2000" b="1" dirty="0">
                <a:solidFill>
                  <a:schemeClr val="bg1">
                    <a:lumMod val="50000"/>
                  </a:schemeClr>
                </a:solidFill>
              </a:rPr>
              <a:t> </a:t>
            </a:r>
            <a:r>
              <a:rPr lang="en-GB" sz="2000" b="1" dirty="0" err="1">
                <a:solidFill>
                  <a:schemeClr val="bg1">
                    <a:lumMod val="50000"/>
                  </a:schemeClr>
                </a:solidFill>
              </a:rPr>
              <a:t>diplômes</a:t>
            </a:r>
            <a:r>
              <a:rPr lang="en-GB" sz="2000" b="1" dirty="0">
                <a:solidFill>
                  <a:schemeClr val="bg1">
                    <a:lumMod val="50000"/>
                  </a:schemeClr>
                </a:solidFill>
              </a:rPr>
              <a:t>                             		17 % (21)</a:t>
            </a:r>
          </a:p>
          <a:p>
            <a:pPr marL="320675" indent="-319088">
              <a:lnSpc>
                <a:spcPct val="70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endParaRPr lang="en-GB" b="1" dirty="0">
              <a:solidFill>
                <a:schemeClr val="bg1">
                  <a:lumMod val="50000"/>
                </a:schemeClr>
              </a:solidFill>
            </a:endParaRPr>
          </a:p>
          <a:p>
            <a:pPr marL="320675" indent="-319088">
              <a:lnSpc>
                <a:spcPct val="70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2000" b="1" dirty="0">
                <a:solidFill>
                  <a:srgbClr val="C00000"/>
                </a:solidFill>
              </a:rPr>
              <a:t>   42%  (47%) </a:t>
            </a:r>
            <a:r>
              <a:rPr lang="en-GB" sz="2000" b="1" dirty="0" err="1">
                <a:solidFill>
                  <a:srgbClr val="C00000"/>
                </a:solidFill>
              </a:rPr>
              <a:t>ont</a:t>
            </a:r>
            <a:r>
              <a:rPr lang="en-GB" sz="2000" b="1" dirty="0">
                <a:solidFill>
                  <a:srgbClr val="C00000"/>
                </a:solidFill>
              </a:rPr>
              <a:t> </a:t>
            </a:r>
            <a:r>
              <a:rPr lang="en-GB" sz="2000" b="1" dirty="0" err="1">
                <a:solidFill>
                  <a:srgbClr val="C00000"/>
                </a:solidFill>
              </a:rPr>
              <a:t>obtenu</a:t>
            </a:r>
            <a:r>
              <a:rPr lang="en-GB" sz="2000" b="1" dirty="0">
                <a:solidFill>
                  <a:srgbClr val="C00000"/>
                </a:solidFill>
              </a:rPr>
              <a:t> un </a:t>
            </a:r>
            <a:r>
              <a:rPr lang="en-GB" sz="2000" b="1" dirty="0" err="1">
                <a:solidFill>
                  <a:srgbClr val="C00000"/>
                </a:solidFill>
              </a:rPr>
              <a:t>deuxième</a:t>
            </a:r>
            <a:r>
              <a:rPr lang="en-GB" sz="2000" b="1" dirty="0">
                <a:solidFill>
                  <a:srgbClr val="C00000"/>
                </a:solidFill>
              </a:rPr>
              <a:t> </a:t>
            </a:r>
            <a:r>
              <a:rPr lang="en-GB" sz="2000" b="1" dirty="0" err="1">
                <a:solidFill>
                  <a:srgbClr val="C00000"/>
                </a:solidFill>
              </a:rPr>
              <a:t>diplôme</a:t>
            </a:r>
            <a:r>
              <a:rPr lang="en-GB" sz="2000" b="1" dirty="0">
                <a:solidFill>
                  <a:srgbClr val="C00000"/>
                </a:solidFill>
              </a:rPr>
              <a:t>.     </a:t>
            </a:r>
          </a:p>
          <a:p>
            <a:pPr marL="320675" indent="-319088">
              <a:lnSpc>
                <a:spcPct val="70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fr-FR" sz="2000" b="1" dirty="0">
                <a:solidFill>
                  <a:srgbClr val="C00000"/>
                </a:solidFill>
              </a:rPr>
              <a:t>	On note un désintérêt grandissant pour les Master universitaires post-ingénieurs.</a:t>
            </a:r>
            <a:endParaRPr lang="en-GB" sz="2000" b="1" dirty="0">
              <a:solidFill>
                <a:srgbClr val="C00000"/>
              </a:solidFill>
            </a:endParaRPr>
          </a:p>
        </p:txBody>
      </p:sp>
    </p:spTree>
    <p:extLst>
      <p:ext uri="{BB962C8B-B14F-4D97-AF65-F5344CB8AC3E}">
        <p14:creationId xmlns:p14="http://schemas.microsoft.com/office/powerpoint/2010/main" val="1560032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6686B7-EC61-48D5-B735-E928680FE9F7}"/>
              </a:ext>
            </a:extLst>
          </p:cNvPr>
          <p:cNvSpPr/>
          <p:nvPr/>
        </p:nvSpPr>
        <p:spPr>
          <a:xfrm>
            <a:off x="834886" y="4246564"/>
            <a:ext cx="11224592" cy="1985800"/>
          </a:xfrm>
          <a:prstGeom prst="rect">
            <a:avLst/>
          </a:prstGeom>
        </p:spPr>
        <p:txBody>
          <a:bodyPr wrap="square">
            <a:spAutoFit/>
          </a:bodyPr>
          <a:lstStyle/>
          <a:p>
            <a:pPr marL="320675" indent="-319088" algn="ctr">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n-GB" b="1" u="sng" dirty="0">
                <a:solidFill>
                  <a:srgbClr val="00B050"/>
                </a:solidFill>
              </a:rPr>
              <a:t>NOMBRE D’EMPLOIS OCCUPÉS DEPUIS LA SORTIE DE L’ÉCOLE ?</a:t>
            </a:r>
          </a:p>
          <a:p>
            <a:pPr marL="320675" indent="-319088" algn="ctr">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endParaRPr lang="en-GB" sz="800" b="1" dirty="0">
              <a:solidFill>
                <a:srgbClr val="C00000"/>
              </a:solidFill>
            </a:endParaRPr>
          </a:p>
          <a:p>
            <a:pPr marL="320675" indent="-319088" algn="ctr">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n-GB" b="1" dirty="0">
                <a:solidFill>
                  <a:schemeClr val="bg1">
                    <a:lumMod val="50000"/>
                  </a:schemeClr>
                </a:solidFill>
                <a:cs typeface="Lucida Sans Unicode" pitchFamily="34" charset="0"/>
              </a:rPr>
              <a:t>3,8 </a:t>
            </a:r>
            <a:r>
              <a:rPr lang="en-GB" b="1" dirty="0" err="1">
                <a:solidFill>
                  <a:schemeClr val="bg1">
                    <a:lumMod val="50000"/>
                  </a:schemeClr>
                </a:solidFill>
                <a:cs typeface="Lucida Sans Unicode" pitchFamily="34" charset="0"/>
              </a:rPr>
              <a:t>en</a:t>
            </a:r>
            <a:r>
              <a:rPr lang="en-GB" b="1" dirty="0">
                <a:solidFill>
                  <a:schemeClr val="bg1">
                    <a:lumMod val="50000"/>
                  </a:schemeClr>
                </a:solidFill>
                <a:cs typeface="Lucida Sans Unicode" pitchFamily="34" charset="0"/>
              </a:rPr>
              <a:t> </a:t>
            </a:r>
            <a:r>
              <a:rPr lang="en-GB" b="1" dirty="0" err="1">
                <a:solidFill>
                  <a:schemeClr val="bg1">
                    <a:lumMod val="50000"/>
                  </a:schemeClr>
                </a:solidFill>
                <a:cs typeface="Lucida Sans Unicode" pitchFamily="34" charset="0"/>
              </a:rPr>
              <a:t>moyenne</a:t>
            </a:r>
            <a:r>
              <a:rPr lang="en-GB" b="1" dirty="0">
                <a:solidFill>
                  <a:schemeClr val="bg1">
                    <a:lumMod val="50000"/>
                  </a:schemeClr>
                </a:solidFill>
                <a:cs typeface="Lucida Sans Unicode" pitchFamily="34" charset="0"/>
              </a:rPr>
              <a:t> (3) </a:t>
            </a:r>
            <a:r>
              <a:rPr lang="en-GB" b="1" dirty="0" err="1">
                <a:solidFill>
                  <a:schemeClr val="bg1">
                    <a:lumMod val="50000"/>
                  </a:schemeClr>
                </a:solidFill>
                <a:cs typeface="Lucida Sans Unicode" pitchFamily="34" charset="0"/>
              </a:rPr>
              <a:t>dans</a:t>
            </a:r>
            <a:r>
              <a:rPr lang="en-GB" b="1" dirty="0">
                <a:solidFill>
                  <a:schemeClr val="bg1">
                    <a:lumMod val="50000"/>
                  </a:schemeClr>
                </a:solidFill>
                <a:cs typeface="Lucida Sans Unicode" pitchFamily="34" charset="0"/>
              </a:rPr>
              <a:t> 3 </a:t>
            </a:r>
            <a:r>
              <a:rPr lang="en-GB" b="1" dirty="0" err="1">
                <a:solidFill>
                  <a:schemeClr val="bg1">
                    <a:lumMod val="50000"/>
                  </a:schemeClr>
                </a:solidFill>
                <a:cs typeface="Lucida Sans Unicode" pitchFamily="34" charset="0"/>
              </a:rPr>
              <a:t>entreprises</a:t>
            </a:r>
            <a:r>
              <a:rPr lang="en-GB" b="1" dirty="0">
                <a:solidFill>
                  <a:schemeClr val="bg1">
                    <a:lumMod val="50000"/>
                  </a:schemeClr>
                </a:solidFill>
                <a:cs typeface="Lucida Sans Unicode" pitchFamily="34" charset="0"/>
              </a:rPr>
              <a:t>.</a:t>
            </a:r>
            <a:endParaRPr lang="en-GB" sz="800" b="1" dirty="0">
              <a:solidFill>
                <a:schemeClr val="bg1">
                  <a:lumMod val="50000"/>
                </a:schemeClr>
              </a:solidFill>
              <a:cs typeface="Lucida Sans Unicode" pitchFamily="34" charset="0"/>
            </a:endParaRPr>
          </a:p>
          <a:p>
            <a:pPr marL="320675" indent="-319088" algn="ctr">
              <a:lnSpc>
                <a:spcPct val="87000"/>
              </a:lnSpc>
              <a:spcBef>
                <a:spcPts val="600"/>
              </a:spcBef>
              <a:buClrTx/>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n-GB" b="1" dirty="0" err="1">
                <a:solidFill>
                  <a:schemeClr val="bg1">
                    <a:lumMod val="50000"/>
                  </a:schemeClr>
                </a:solidFill>
                <a:cs typeface="Lucida Sans Unicode" pitchFamily="34" charset="0"/>
              </a:rPr>
              <a:t>Médiane</a:t>
            </a:r>
            <a:r>
              <a:rPr lang="en-GB" b="1" dirty="0">
                <a:solidFill>
                  <a:schemeClr val="bg1">
                    <a:lumMod val="50000"/>
                  </a:schemeClr>
                </a:solidFill>
                <a:cs typeface="Lucida Sans Unicode" pitchFamily="34" charset="0"/>
              </a:rPr>
              <a:t> : 3</a:t>
            </a:r>
            <a:r>
              <a:rPr lang="fr-FR" b="1" dirty="0">
                <a:solidFill>
                  <a:schemeClr val="bg1">
                    <a:lumMod val="50000"/>
                  </a:schemeClr>
                </a:solidFill>
                <a:cs typeface="Lucida Sans Unicode" pitchFamily="34" charset="0"/>
              </a:rPr>
              <a:t> </a:t>
            </a:r>
            <a:r>
              <a:rPr lang="fr-FR" b="1" dirty="0">
                <a:solidFill>
                  <a:schemeClr val="bg1">
                    <a:lumMod val="50000"/>
                  </a:schemeClr>
                </a:solidFill>
              </a:rPr>
              <a:t>(valeur qui partage la distribution en deux parties égales)</a:t>
            </a:r>
            <a:endParaRPr lang="en-GB" b="1" dirty="0">
              <a:solidFill>
                <a:schemeClr val="bg1">
                  <a:lumMod val="50000"/>
                </a:schemeClr>
              </a:solidFill>
            </a:endParaRPr>
          </a:p>
          <a:p>
            <a:pPr marL="320675" indent="-319088" algn="ctr">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n-GB" b="1" dirty="0" err="1">
                <a:solidFill>
                  <a:schemeClr val="bg1">
                    <a:lumMod val="50000"/>
                  </a:schemeClr>
                </a:solidFill>
              </a:rPr>
              <a:t>Ecart</a:t>
            </a:r>
            <a:r>
              <a:rPr lang="en-GB" b="1" dirty="0">
                <a:solidFill>
                  <a:schemeClr val="bg1">
                    <a:lumMod val="50000"/>
                  </a:schemeClr>
                </a:solidFill>
              </a:rPr>
              <a:t> type : 2,2 (2,3) (</a:t>
            </a:r>
            <a:r>
              <a:rPr lang="en-GB" b="1" dirty="0" err="1">
                <a:solidFill>
                  <a:schemeClr val="bg1">
                    <a:lumMod val="50000"/>
                  </a:schemeClr>
                </a:solidFill>
              </a:rPr>
              <a:t>écart</a:t>
            </a:r>
            <a:r>
              <a:rPr lang="en-GB" b="1" dirty="0">
                <a:solidFill>
                  <a:schemeClr val="bg1">
                    <a:lumMod val="50000"/>
                  </a:schemeClr>
                </a:solidFill>
              </a:rPr>
              <a:t> </a:t>
            </a:r>
            <a:r>
              <a:rPr lang="en-GB" b="1" dirty="0" err="1">
                <a:solidFill>
                  <a:schemeClr val="bg1">
                    <a:lumMod val="50000"/>
                  </a:schemeClr>
                </a:solidFill>
              </a:rPr>
              <a:t>moyen</a:t>
            </a:r>
            <a:r>
              <a:rPr lang="en-GB" b="1" dirty="0">
                <a:solidFill>
                  <a:schemeClr val="bg1">
                    <a:lumMod val="50000"/>
                  </a:schemeClr>
                </a:solidFill>
              </a:rPr>
              <a:t> par rapport à la </a:t>
            </a:r>
            <a:r>
              <a:rPr lang="en-GB" b="1" dirty="0" err="1">
                <a:solidFill>
                  <a:schemeClr val="bg1">
                    <a:lumMod val="50000"/>
                  </a:schemeClr>
                </a:solidFill>
              </a:rPr>
              <a:t>moyenne</a:t>
            </a:r>
            <a:r>
              <a:rPr lang="en-GB" b="1" dirty="0">
                <a:solidFill>
                  <a:schemeClr val="bg1">
                    <a:lumMod val="50000"/>
                  </a:schemeClr>
                </a:solidFill>
              </a:rPr>
              <a:t>)</a:t>
            </a:r>
          </a:p>
          <a:p>
            <a:pPr marL="320675" indent="-319088" algn="ctr">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endParaRPr lang="en-GB" sz="800" b="1" dirty="0">
              <a:solidFill>
                <a:schemeClr val="bg1">
                  <a:lumMod val="50000"/>
                </a:schemeClr>
              </a:solidFill>
            </a:endParaRPr>
          </a:p>
          <a:p>
            <a:pPr marL="320675" indent="-319088" algn="ctr">
              <a:lnSpc>
                <a:spcPct val="87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n-GB" b="1" i="1" dirty="0" err="1">
                <a:solidFill>
                  <a:srgbClr val="990000"/>
                </a:solidFill>
              </a:rPr>
              <a:t>L'entreprise</a:t>
            </a:r>
            <a:r>
              <a:rPr lang="en-GB" b="1" i="1" dirty="0">
                <a:solidFill>
                  <a:srgbClr val="990000"/>
                </a:solidFill>
              </a:rPr>
              <a:t> à vie : </a:t>
            </a:r>
            <a:r>
              <a:rPr lang="en-GB" b="1" i="1" dirty="0" err="1">
                <a:solidFill>
                  <a:srgbClr val="990000"/>
                </a:solidFill>
              </a:rPr>
              <a:t>c’est</a:t>
            </a:r>
            <a:r>
              <a:rPr lang="en-GB" b="1" i="1" dirty="0">
                <a:solidFill>
                  <a:srgbClr val="990000"/>
                </a:solidFill>
              </a:rPr>
              <a:t> du passé. La vie active </a:t>
            </a:r>
            <a:r>
              <a:rPr lang="en-GB" b="1" i="1" dirty="0" err="1">
                <a:solidFill>
                  <a:srgbClr val="990000"/>
                </a:solidFill>
              </a:rPr>
              <a:t>est</a:t>
            </a:r>
            <a:r>
              <a:rPr lang="en-GB" b="1" i="1" dirty="0">
                <a:solidFill>
                  <a:srgbClr val="990000"/>
                </a:solidFill>
              </a:rPr>
              <a:t> un </a:t>
            </a:r>
            <a:r>
              <a:rPr lang="en-GB" b="1" i="1" dirty="0" err="1">
                <a:solidFill>
                  <a:srgbClr val="990000"/>
                </a:solidFill>
              </a:rPr>
              <a:t>parcours</a:t>
            </a:r>
            <a:r>
              <a:rPr lang="en-GB" b="1" i="1" dirty="0">
                <a:solidFill>
                  <a:srgbClr val="990000"/>
                </a:solidFill>
              </a:rPr>
              <a:t> ... </a:t>
            </a:r>
            <a:r>
              <a:rPr lang="en-GB" b="1" i="1" dirty="0" err="1">
                <a:solidFill>
                  <a:srgbClr val="990000"/>
                </a:solidFill>
              </a:rPr>
              <a:t>professionnel</a:t>
            </a:r>
            <a:r>
              <a:rPr lang="en-GB" b="1" dirty="0">
                <a:solidFill>
                  <a:srgbClr val="990000"/>
                </a:solidFill>
              </a:rPr>
              <a:t>. </a:t>
            </a:r>
          </a:p>
        </p:txBody>
      </p:sp>
      <p:sp>
        <p:nvSpPr>
          <p:cNvPr id="3" name="Rectangle 2">
            <a:extLst>
              <a:ext uri="{FF2B5EF4-FFF2-40B4-BE49-F238E27FC236}">
                <a16:creationId xmlns:a16="http://schemas.microsoft.com/office/drawing/2014/main" id="{70BCD85A-C2EE-48C2-A7BE-DCBFDC4C3113}"/>
              </a:ext>
            </a:extLst>
          </p:cNvPr>
          <p:cNvSpPr/>
          <p:nvPr/>
        </p:nvSpPr>
        <p:spPr>
          <a:xfrm>
            <a:off x="2816086" y="307600"/>
            <a:ext cx="7262192" cy="442044"/>
          </a:xfrm>
          <a:prstGeom prst="rect">
            <a:avLst/>
          </a:prstGeom>
        </p:spPr>
        <p:txBody>
          <a:bodyPr wrap="square">
            <a:spAutoFit/>
          </a:bodyPr>
          <a:lstStyle/>
          <a:p>
            <a:pPr algn="ctr">
              <a:lnSpc>
                <a:spcPct val="139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u="sng" dirty="0">
                <a:solidFill>
                  <a:schemeClr val="accent1">
                    <a:lumMod val="75000"/>
                  </a:schemeClr>
                </a:solidFill>
                <a:latin typeface="Calibri" pitchFamily="34" charset="0"/>
              </a:rPr>
              <a:t>OBSERVATOIRE DE L’EMPLOI 2017 ENQUÊTE REALISÉE PAR INGENIA</a:t>
            </a:r>
            <a:endParaRPr lang="fr-FR" b="1" u="sng" dirty="0">
              <a:solidFill>
                <a:schemeClr val="accent1">
                  <a:lumMod val="75000"/>
                </a:schemeClr>
              </a:solidFill>
              <a:latin typeface="Calibri" pitchFamily="34" charset="0"/>
            </a:endParaRPr>
          </a:p>
        </p:txBody>
      </p:sp>
      <p:pic>
        <p:nvPicPr>
          <p:cNvPr id="4" name="Image 3">
            <a:extLst>
              <a:ext uri="{FF2B5EF4-FFF2-40B4-BE49-F238E27FC236}">
                <a16:creationId xmlns:a16="http://schemas.microsoft.com/office/drawing/2014/main" id="{B14234A3-08FD-416B-8DCB-A5B414BE9AE2}"/>
              </a:ext>
            </a:extLst>
          </p:cNvPr>
          <p:cNvPicPr/>
          <p:nvPr/>
        </p:nvPicPr>
        <p:blipFill>
          <a:blip r:embed="rId2" cstate="print"/>
          <a:srcRect/>
          <a:stretch>
            <a:fillRect/>
          </a:stretch>
        </p:blipFill>
        <p:spPr bwMode="auto">
          <a:xfrm>
            <a:off x="558165" y="307600"/>
            <a:ext cx="1322070" cy="476250"/>
          </a:xfrm>
          <a:prstGeom prst="rect">
            <a:avLst/>
          </a:prstGeom>
          <a:noFill/>
          <a:ln w="9525">
            <a:noFill/>
            <a:miter lim="800000"/>
            <a:headEnd/>
            <a:tailEnd/>
          </a:ln>
        </p:spPr>
      </p:pic>
      <p:sp>
        <p:nvSpPr>
          <p:cNvPr id="6" name="Espace réservé du numéro de diapositive 5">
            <a:extLst>
              <a:ext uri="{FF2B5EF4-FFF2-40B4-BE49-F238E27FC236}">
                <a16:creationId xmlns:a16="http://schemas.microsoft.com/office/drawing/2014/main" id="{C6513CB3-8936-42B1-BC5C-6FCB00C88CF6}"/>
              </a:ext>
            </a:extLst>
          </p:cNvPr>
          <p:cNvSpPr>
            <a:spLocks noGrp="1"/>
          </p:cNvSpPr>
          <p:nvPr>
            <p:ph type="sldNum" sz="quarter" idx="12"/>
          </p:nvPr>
        </p:nvSpPr>
        <p:spPr/>
        <p:txBody>
          <a:bodyPr/>
          <a:lstStyle/>
          <a:p>
            <a:fld id="{CA131623-9051-4793-8AE4-C028931CE291}" type="slidenum">
              <a:rPr lang="fr-FR" smtClean="0"/>
              <a:t>6</a:t>
            </a:fld>
            <a:endParaRPr lang="fr-FR" dirty="0"/>
          </a:p>
        </p:txBody>
      </p:sp>
      <p:sp>
        <p:nvSpPr>
          <p:cNvPr id="7" name="Rectangle 6">
            <a:extLst>
              <a:ext uri="{FF2B5EF4-FFF2-40B4-BE49-F238E27FC236}">
                <a16:creationId xmlns:a16="http://schemas.microsoft.com/office/drawing/2014/main" id="{A2DE0F24-1548-463E-A0A2-B6469BD1BC36}"/>
              </a:ext>
            </a:extLst>
          </p:cNvPr>
          <p:cNvSpPr/>
          <p:nvPr/>
        </p:nvSpPr>
        <p:spPr>
          <a:xfrm>
            <a:off x="366298" y="891219"/>
            <a:ext cx="11459403" cy="2877454"/>
          </a:xfrm>
          <a:prstGeom prst="rect">
            <a:avLst/>
          </a:prstGeom>
        </p:spPr>
        <p:txBody>
          <a:bodyPr wrap="square">
            <a:spAutoFit/>
          </a:bodyPr>
          <a:lstStyle/>
          <a:p>
            <a:pPr marL="320675" indent="-319088" algn="ctr">
              <a:lnSpc>
                <a:spcPct val="70000"/>
              </a:lnSpc>
              <a:spcBef>
                <a:spcPts val="9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u="sng" dirty="0">
                <a:solidFill>
                  <a:srgbClr val="00B050"/>
                </a:solidFill>
              </a:rPr>
              <a:t>QUELLE EST VOTRE SITUATION ACTUELLE ?</a:t>
            </a:r>
          </a:p>
          <a:p>
            <a:pPr marL="320675" indent="-319088" algn="ctr">
              <a:lnSpc>
                <a:spcPct val="70000"/>
              </a:lnSpc>
              <a:spcBef>
                <a:spcPts val="9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800" b="1" dirty="0">
                <a:solidFill>
                  <a:srgbClr val="000099"/>
                </a:solidFill>
              </a:rPr>
              <a:t> </a:t>
            </a:r>
          </a:p>
          <a:p>
            <a:pPr marL="320675" indent="-319088">
              <a:lnSpc>
                <a:spcPct val="70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a:solidFill>
                  <a:srgbClr val="000099"/>
                </a:solidFill>
              </a:rPr>
              <a:t>								       </a:t>
            </a:r>
            <a:r>
              <a:rPr lang="en-GB" b="1" dirty="0" err="1">
                <a:solidFill>
                  <a:schemeClr val="bg1">
                    <a:lumMod val="50000"/>
                  </a:schemeClr>
                </a:solidFill>
              </a:rPr>
              <a:t>En</a:t>
            </a:r>
            <a:r>
              <a:rPr lang="en-GB" b="1" dirty="0">
                <a:solidFill>
                  <a:schemeClr val="bg1">
                    <a:lumMod val="50000"/>
                  </a:schemeClr>
                </a:solidFill>
              </a:rPr>
              <a:t> </a:t>
            </a:r>
            <a:r>
              <a:rPr lang="en-GB" b="1" dirty="0" err="1">
                <a:solidFill>
                  <a:schemeClr val="bg1">
                    <a:lumMod val="50000"/>
                  </a:schemeClr>
                </a:solidFill>
              </a:rPr>
              <a:t>activité</a:t>
            </a:r>
            <a:r>
              <a:rPr lang="en-GB" b="1" dirty="0">
                <a:solidFill>
                  <a:schemeClr val="bg1">
                    <a:lumMod val="50000"/>
                  </a:schemeClr>
                </a:solidFill>
              </a:rPr>
              <a:t>                          	94 % </a:t>
            </a:r>
            <a:r>
              <a:rPr lang="en-GB" b="1" baseline="30000" dirty="0">
                <a:solidFill>
                  <a:schemeClr val="bg1">
                    <a:lumMod val="50000"/>
                  </a:schemeClr>
                </a:solidFill>
              </a:rPr>
              <a:t>(1) </a:t>
            </a:r>
            <a:r>
              <a:rPr lang="en-GB" b="1" dirty="0">
                <a:solidFill>
                  <a:schemeClr val="bg1">
                    <a:lumMod val="50000"/>
                  </a:schemeClr>
                </a:solidFill>
              </a:rPr>
              <a:t>(91)             </a:t>
            </a:r>
          </a:p>
          <a:p>
            <a:pPr marL="320675" indent="-319088">
              <a:lnSpc>
                <a:spcPct val="70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a:solidFill>
                  <a:schemeClr val="bg1">
                    <a:lumMod val="50000"/>
                  </a:schemeClr>
                </a:solidFill>
              </a:rPr>
              <a:t>								       Recherche </a:t>
            </a:r>
            <a:r>
              <a:rPr lang="en-GB" b="1" dirty="0" err="1">
                <a:solidFill>
                  <a:schemeClr val="bg1">
                    <a:lumMod val="50000"/>
                  </a:schemeClr>
                </a:solidFill>
              </a:rPr>
              <a:t>d’emploi</a:t>
            </a:r>
            <a:r>
              <a:rPr lang="en-GB" b="1" dirty="0">
                <a:solidFill>
                  <a:schemeClr val="bg1">
                    <a:lumMod val="50000"/>
                  </a:schemeClr>
                </a:solidFill>
              </a:rPr>
              <a:t>           	  3 %       (3)              </a:t>
            </a:r>
          </a:p>
          <a:p>
            <a:pPr marL="320675" indent="-319088">
              <a:lnSpc>
                <a:spcPct val="70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a:solidFill>
                  <a:schemeClr val="bg1">
                    <a:lumMod val="50000"/>
                  </a:schemeClr>
                </a:solidFill>
              </a:rPr>
              <a:t>								       Sans </a:t>
            </a:r>
            <a:r>
              <a:rPr lang="en-GB" b="1" dirty="0" err="1">
                <a:solidFill>
                  <a:schemeClr val="bg1">
                    <a:lumMod val="50000"/>
                  </a:schemeClr>
                </a:solidFill>
              </a:rPr>
              <a:t>activité</a:t>
            </a:r>
            <a:r>
              <a:rPr lang="en-GB" b="1" dirty="0">
                <a:solidFill>
                  <a:schemeClr val="bg1">
                    <a:lumMod val="50000"/>
                  </a:schemeClr>
                </a:solidFill>
              </a:rPr>
              <a:t> par </a:t>
            </a:r>
            <a:r>
              <a:rPr lang="en-GB" b="1" dirty="0" err="1">
                <a:solidFill>
                  <a:schemeClr val="bg1">
                    <a:lumMod val="50000"/>
                  </a:schemeClr>
                </a:solidFill>
              </a:rPr>
              <a:t>choix</a:t>
            </a:r>
            <a:r>
              <a:rPr lang="en-GB" b="1" dirty="0">
                <a:solidFill>
                  <a:schemeClr val="bg1">
                    <a:lumMod val="50000"/>
                  </a:schemeClr>
                </a:solidFill>
              </a:rPr>
              <a:t> :    	  2 % </a:t>
            </a:r>
            <a:r>
              <a:rPr lang="en-GB" b="1" baseline="30000" dirty="0">
                <a:solidFill>
                  <a:schemeClr val="bg1">
                    <a:lumMod val="50000"/>
                  </a:schemeClr>
                </a:solidFill>
              </a:rPr>
              <a:t>(2)    </a:t>
            </a:r>
            <a:r>
              <a:rPr lang="en-GB" b="1" dirty="0">
                <a:solidFill>
                  <a:schemeClr val="bg1">
                    <a:lumMod val="50000"/>
                  </a:schemeClr>
                </a:solidFill>
              </a:rPr>
              <a:t>(1) </a:t>
            </a:r>
          </a:p>
          <a:p>
            <a:pPr marL="320675" indent="-319088">
              <a:lnSpc>
                <a:spcPct val="70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a:solidFill>
                  <a:schemeClr val="bg1">
                    <a:lumMod val="50000"/>
                  </a:schemeClr>
                </a:solidFill>
              </a:rPr>
              <a:t>								       </a:t>
            </a:r>
            <a:r>
              <a:rPr lang="en-GB" b="1" dirty="0" err="1">
                <a:solidFill>
                  <a:schemeClr val="bg1">
                    <a:lumMod val="50000"/>
                  </a:schemeClr>
                </a:solidFill>
              </a:rPr>
              <a:t>Retraite</a:t>
            </a:r>
            <a:r>
              <a:rPr lang="en-GB" b="1" dirty="0">
                <a:solidFill>
                  <a:schemeClr val="bg1">
                    <a:lumMod val="50000"/>
                  </a:schemeClr>
                </a:solidFill>
              </a:rPr>
              <a:t>					  1 %    </a:t>
            </a:r>
          </a:p>
          <a:p>
            <a:pPr marL="320675" indent="-319088" algn="ctr">
              <a:lnSpc>
                <a:spcPct val="70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endParaRPr lang="en-GB" b="1" i="1" dirty="0">
              <a:solidFill>
                <a:srgbClr val="990000"/>
              </a:solidFill>
            </a:endParaRPr>
          </a:p>
          <a:p>
            <a:pPr marL="320675" indent="-319088" algn="ctr">
              <a:lnSpc>
                <a:spcPct val="70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i="1" dirty="0" err="1">
                <a:solidFill>
                  <a:srgbClr val="990000"/>
                </a:solidFill>
              </a:rPr>
              <a:t>Très</a:t>
            </a:r>
            <a:r>
              <a:rPr lang="en-GB" b="1" i="1" dirty="0">
                <a:solidFill>
                  <a:srgbClr val="990000"/>
                </a:solidFill>
              </a:rPr>
              <a:t> </a:t>
            </a:r>
            <a:r>
              <a:rPr lang="en-GB" b="1" i="1" dirty="0" err="1">
                <a:solidFill>
                  <a:srgbClr val="990000"/>
                </a:solidFill>
              </a:rPr>
              <a:t>peu</a:t>
            </a:r>
            <a:r>
              <a:rPr lang="en-GB" b="1" i="1" dirty="0">
                <a:solidFill>
                  <a:srgbClr val="990000"/>
                </a:solidFill>
              </a:rPr>
              <a:t> </a:t>
            </a:r>
            <a:r>
              <a:rPr lang="en-GB" b="1" i="1" dirty="0" err="1">
                <a:solidFill>
                  <a:srgbClr val="990000"/>
                </a:solidFill>
              </a:rPr>
              <a:t>nombreux</a:t>
            </a:r>
            <a:r>
              <a:rPr lang="en-GB" b="1" i="1" dirty="0">
                <a:solidFill>
                  <a:srgbClr val="990000"/>
                </a:solidFill>
              </a:rPr>
              <a:t> </a:t>
            </a:r>
            <a:r>
              <a:rPr lang="en-GB" b="1" i="1" dirty="0" err="1">
                <a:solidFill>
                  <a:srgbClr val="990000"/>
                </a:solidFill>
              </a:rPr>
              <a:t>sont</a:t>
            </a:r>
            <a:r>
              <a:rPr lang="en-GB" b="1" i="1" dirty="0">
                <a:solidFill>
                  <a:srgbClr val="990000"/>
                </a:solidFill>
              </a:rPr>
              <a:t> </a:t>
            </a:r>
            <a:r>
              <a:rPr lang="en-GB" b="1" i="1" dirty="0" err="1">
                <a:solidFill>
                  <a:srgbClr val="990000"/>
                </a:solidFill>
              </a:rPr>
              <a:t>ceux</a:t>
            </a:r>
            <a:r>
              <a:rPr lang="en-GB" b="1" i="1" dirty="0">
                <a:solidFill>
                  <a:srgbClr val="990000"/>
                </a:solidFill>
              </a:rPr>
              <a:t> </a:t>
            </a:r>
            <a:r>
              <a:rPr lang="en-GB" b="1" i="1" dirty="0" err="1">
                <a:solidFill>
                  <a:srgbClr val="990000"/>
                </a:solidFill>
              </a:rPr>
              <a:t>en</a:t>
            </a:r>
            <a:r>
              <a:rPr lang="en-GB" b="1" i="1" dirty="0">
                <a:solidFill>
                  <a:srgbClr val="990000"/>
                </a:solidFill>
              </a:rPr>
              <a:t> recherche </a:t>
            </a:r>
            <a:r>
              <a:rPr lang="en-GB" b="1" i="1" dirty="0" err="1">
                <a:solidFill>
                  <a:srgbClr val="990000"/>
                </a:solidFill>
              </a:rPr>
              <a:t>d’emploi</a:t>
            </a:r>
            <a:r>
              <a:rPr lang="en-GB" b="1" i="1" dirty="0">
                <a:solidFill>
                  <a:srgbClr val="990000"/>
                </a:solidFill>
              </a:rPr>
              <a:t>. Les AGRI </a:t>
            </a:r>
            <a:r>
              <a:rPr lang="en-GB" b="1" i="1" dirty="0" err="1">
                <a:solidFill>
                  <a:srgbClr val="990000"/>
                </a:solidFill>
              </a:rPr>
              <a:t>connaissent</a:t>
            </a:r>
            <a:r>
              <a:rPr lang="en-GB" b="1" i="1" dirty="0">
                <a:solidFill>
                  <a:srgbClr val="990000"/>
                </a:solidFill>
              </a:rPr>
              <a:t> le </a:t>
            </a:r>
            <a:r>
              <a:rPr lang="en-GB" b="1" i="1" dirty="0" err="1">
                <a:solidFill>
                  <a:srgbClr val="990000"/>
                </a:solidFill>
              </a:rPr>
              <a:t>plein</a:t>
            </a:r>
            <a:r>
              <a:rPr lang="en-GB" b="1" i="1" dirty="0">
                <a:solidFill>
                  <a:srgbClr val="990000"/>
                </a:solidFill>
              </a:rPr>
              <a:t> </a:t>
            </a:r>
            <a:r>
              <a:rPr lang="en-GB" b="1" i="1" dirty="0" err="1">
                <a:solidFill>
                  <a:srgbClr val="990000"/>
                </a:solidFill>
              </a:rPr>
              <a:t>emploi</a:t>
            </a:r>
            <a:r>
              <a:rPr lang="en-GB" b="1" i="1" dirty="0">
                <a:solidFill>
                  <a:srgbClr val="990000"/>
                </a:solidFill>
              </a:rPr>
              <a:t>.</a:t>
            </a:r>
          </a:p>
          <a:p>
            <a:pPr marL="320675" indent="-319088" algn="ctr">
              <a:lnSpc>
                <a:spcPct val="70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i="1" dirty="0">
                <a:solidFill>
                  <a:srgbClr val="990000"/>
                </a:solidFill>
              </a:rPr>
              <a:t>Des </a:t>
            </a:r>
            <a:r>
              <a:rPr lang="en-GB" b="1" i="1" dirty="0" err="1">
                <a:solidFill>
                  <a:srgbClr val="990000"/>
                </a:solidFill>
              </a:rPr>
              <a:t>compétences</a:t>
            </a:r>
            <a:r>
              <a:rPr lang="en-GB" b="1" i="1" dirty="0">
                <a:solidFill>
                  <a:srgbClr val="990000"/>
                </a:solidFill>
              </a:rPr>
              <a:t> </a:t>
            </a:r>
            <a:r>
              <a:rPr lang="en-GB" b="1" i="1" dirty="0" err="1">
                <a:solidFill>
                  <a:srgbClr val="990000"/>
                </a:solidFill>
              </a:rPr>
              <a:t>professionnelles</a:t>
            </a:r>
            <a:r>
              <a:rPr lang="en-GB" b="1" i="1" dirty="0">
                <a:solidFill>
                  <a:srgbClr val="990000"/>
                </a:solidFill>
              </a:rPr>
              <a:t> </a:t>
            </a:r>
            <a:r>
              <a:rPr lang="en-GB" b="1" i="1" dirty="0" err="1">
                <a:solidFill>
                  <a:srgbClr val="990000"/>
                </a:solidFill>
              </a:rPr>
              <a:t>en</a:t>
            </a:r>
            <a:r>
              <a:rPr lang="en-GB" b="1" i="1" dirty="0">
                <a:solidFill>
                  <a:srgbClr val="990000"/>
                </a:solidFill>
              </a:rPr>
              <a:t> </a:t>
            </a:r>
            <a:r>
              <a:rPr lang="en-GB" b="1" i="1" dirty="0" err="1">
                <a:solidFill>
                  <a:srgbClr val="990000"/>
                </a:solidFill>
              </a:rPr>
              <a:t>adéquation</a:t>
            </a:r>
            <a:r>
              <a:rPr lang="en-GB" b="1" i="1" dirty="0">
                <a:solidFill>
                  <a:srgbClr val="990000"/>
                </a:solidFill>
              </a:rPr>
              <a:t> avec le </a:t>
            </a:r>
            <a:r>
              <a:rPr lang="en-GB" b="1" i="1" dirty="0" err="1">
                <a:solidFill>
                  <a:srgbClr val="990000"/>
                </a:solidFill>
              </a:rPr>
              <a:t>marché</a:t>
            </a:r>
            <a:r>
              <a:rPr lang="en-GB" b="1" i="1" dirty="0">
                <a:solidFill>
                  <a:srgbClr val="990000"/>
                </a:solidFill>
              </a:rPr>
              <a:t> du travail</a:t>
            </a:r>
            <a:r>
              <a:rPr lang="en-GB" b="1" i="1" dirty="0">
                <a:solidFill>
                  <a:srgbClr val="C00000"/>
                </a:solidFill>
              </a:rPr>
              <a:t>.</a:t>
            </a:r>
            <a:endParaRPr lang="en-GB" sz="100" b="1" i="1" dirty="0">
              <a:solidFill>
                <a:srgbClr val="C00000"/>
              </a:solidFill>
            </a:endParaRPr>
          </a:p>
          <a:p>
            <a:pPr marL="320675" indent="-319088" algn="ctr">
              <a:lnSpc>
                <a:spcPct val="70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endParaRPr lang="en-GB" sz="100" b="1" i="1" dirty="0">
              <a:solidFill>
                <a:srgbClr val="C00000"/>
              </a:solidFill>
            </a:endParaRPr>
          </a:p>
          <a:p>
            <a:pPr marL="320675" indent="-319088" algn="ctr">
              <a:lnSpc>
                <a:spcPct val="70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endParaRPr lang="en-GB" sz="100" b="1" i="1" dirty="0">
              <a:solidFill>
                <a:srgbClr val="C00000"/>
              </a:solidFill>
            </a:endParaRPr>
          </a:p>
          <a:p>
            <a:pPr marL="320675" indent="-319088" algn="ctr">
              <a:lnSpc>
                <a:spcPct val="70000"/>
              </a:lnSpc>
              <a:spcBef>
                <a:spcPts val="700"/>
              </a:spcBef>
              <a:buClrTx/>
              <a:buFontTx/>
              <a:buAutoNum type="arabicParenBoth"/>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1050" b="1" i="1" dirty="0" err="1">
                <a:solidFill>
                  <a:schemeClr val="bg1">
                    <a:lumMod val="50000"/>
                  </a:schemeClr>
                </a:solidFill>
              </a:rPr>
              <a:t>dont</a:t>
            </a:r>
            <a:r>
              <a:rPr lang="en-GB" sz="1050" b="1" i="1" dirty="0">
                <a:solidFill>
                  <a:schemeClr val="bg1">
                    <a:lumMod val="50000"/>
                  </a:schemeClr>
                </a:solidFill>
              </a:rPr>
              <a:t> 4 %  </a:t>
            </a:r>
            <a:r>
              <a:rPr lang="en-GB" sz="1050" b="1" i="1" dirty="0" err="1">
                <a:solidFill>
                  <a:schemeClr val="bg1">
                    <a:lumMod val="50000"/>
                  </a:schemeClr>
                </a:solidFill>
              </a:rPr>
              <a:t>dans</a:t>
            </a:r>
            <a:r>
              <a:rPr lang="en-GB" sz="1050" b="1" i="1" dirty="0">
                <a:solidFill>
                  <a:schemeClr val="bg1">
                    <a:lumMod val="50000"/>
                  </a:schemeClr>
                </a:solidFill>
              </a:rPr>
              <a:t> </a:t>
            </a:r>
            <a:r>
              <a:rPr lang="en-GB" sz="1050" b="1" i="1" dirty="0" err="1">
                <a:solidFill>
                  <a:schemeClr val="bg1">
                    <a:lumMod val="50000"/>
                  </a:schemeClr>
                </a:solidFill>
              </a:rPr>
              <a:t>plusieurs</a:t>
            </a:r>
            <a:r>
              <a:rPr lang="en-GB" sz="1050" b="1" i="1" dirty="0">
                <a:solidFill>
                  <a:schemeClr val="bg1">
                    <a:lumMod val="50000"/>
                  </a:schemeClr>
                </a:solidFill>
              </a:rPr>
              <a:t> </a:t>
            </a:r>
            <a:r>
              <a:rPr lang="en-GB" sz="1050" b="1" i="1" dirty="0" err="1">
                <a:solidFill>
                  <a:schemeClr val="bg1">
                    <a:lumMod val="50000"/>
                  </a:schemeClr>
                </a:solidFill>
              </a:rPr>
              <a:t>entreprises</a:t>
            </a:r>
            <a:r>
              <a:rPr lang="en-GB" sz="1050" b="1" i="1" dirty="0">
                <a:solidFill>
                  <a:schemeClr val="bg1">
                    <a:lumMod val="50000"/>
                  </a:schemeClr>
                </a:solidFill>
              </a:rPr>
              <a:t> et 2% </a:t>
            </a:r>
            <a:r>
              <a:rPr lang="en-GB" sz="1050" b="1" i="1" dirty="0" err="1">
                <a:solidFill>
                  <a:schemeClr val="bg1">
                    <a:lumMod val="50000"/>
                  </a:schemeClr>
                </a:solidFill>
              </a:rPr>
              <a:t>en</a:t>
            </a:r>
            <a:r>
              <a:rPr lang="en-GB" sz="1050" b="1" i="1" dirty="0">
                <a:solidFill>
                  <a:schemeClr val="bg1">
                    <a:lumMod val="50000"/>
                  </a:schemeClr>
                </a:solidFill>
              </a:rPr>
              <a:t> formation </a:t>
            </a:r>
            <a:r>
              <a:rPr lang="en-GB" sz="1050" b="1" i="1" dirty="0" err="1">
                <a:solidFill>
                  <a:schemeClr val="bg1">
                    <a:lumMod val="50000"/>
                  </a:schemeClr>
                </a:solidFill>
              </a:rPr>
              <a:t>en</a:t>
            </a:r>
            <a:r>
              <a:rPr lang="en-GB" sz="1050" b="1" i="1" dirty="0">
                <a:solidFill>
                  <a:schemeClr val="bg1">
                    <a:lumMod val="50000"/>
                  </a:schemeClr>
                </a:solidFill>
              </a:rPr>
              <a:t> </a:t>
            </a:r>
            <a:r>
              <a:rPr lang="en-GB" sz="1050" b="1" i="1" dirty="0" err="1">
                <a:solidFill>
                  <a:schemeClr val="bg1">
                    <a:lumMod val="50000"/>
                  </a:schemeClr>
                </a:solidFill>
              </a:rPr>
              <a:t>même</a:t>
            </a:r>
            <a:r>
              <a:rPr lang="en-GB" sz="1050" b="1" i="1" dirty="0">
                <a:solidFill>
                  <a:schemeClr val="bg1">
                    <a:lumMod val="50000"/>
                  </a:schemeClr>
                </a:solidFill>
              </a:rPr>
              <a:t> temps      (2) 	Raisons </a:t>
            </a:r>
            <a:r>
              <a:rPr lang="en-GB" sz="1050" b="1" i="1" dirty="0" err="1">
                <a:solidFill>
                  <a:schemeClr val="bg1">
                    <a:lumMod val="50000"/>
                  </a:schemeClr>
                </a:solidFill>
              </a:rPr>
              <a:t>familiales</a:t>
            </a:r>
            <a:r>
              <a:rPr lang="en-GB" sz="1050" b="1" i="1" dirty="0">
                <a:solidFill>
                  <a:schemeClr val="bg1">
                    <a:lumMod val="50000"/>
                  </a:schemeClr>
                </a:solidFill>
              </a:rPr>
              <a:t> :   </a:t>
            </a:r>
            <a:r>
              <a:rPr lang="en-GB" sz="1050" b="1" i="1" dirty="0" err="1">
                <a:solidFill>
                  <a:schemeClr val="bg1">
                    <a:lumMod val="50000"/>
                  </a:schemeClr>
                </a:solidFill>
              </a:rPr>
              <a:t>en</a:t>
            </a:r>
            <a:r>
              <a:rPr lang="en-GB" sz="1050" b="1" i="1" dirty="0">
                <a:solidFill>
                  <a:schemeClr val="bg1">
                    <a:lumMod val="50000"/>
                  </a:schemeClr>
                </a:solidFill>
              </a:rPr>
              <a:t> </a:t>
            </a:r>
            <a:r>
              <a:rPr lang="en-GB" sz="1050" b="1" i="1" dirty="0" err="1">
                <a:solidFill>
                  <a:schemeClr val="bg1">
                    <a:lumMod val="50000"/>
                  </a:schemeClr>
                </a:solidFill>
              </a:rPr>
              <a:t>congés</a:t>
            </a:r>
            <a:r>
              <a:rPr lang="en-GB" sz="1050" b="1" i="1" dirty="0">
                <a:solidFill>
                  <a:schemeClr val="bg1">
                    <a:lumMod val="50000"/>
                  </a:schemeClr>
                </a:solidFill>
              </a:rPr>
              <a:t> parental, parent au foyer, </a:t>
            </a:r>
            <a:r>
              <a:rPr lang="en-GB" sz="1050" b="1" i="1" dirty="0" err="1">
                <a:solidFill>
                  <a:schemeClr val="bg1">
                    <a:lumMod val="50000"/>
                  </a:schemeClr>
                </a:solidFill>
              </a:rPr>
              <a:t>suivi</a:t>
            </a:r>
            <a:r>
              <a:rPr lang="en-GB" sz="1050" b="1" i="1" dirty="0">
                <a:solidFill>
                  <a:schemeClr val="bg1">
                    <a:lumMod val="50000"/>
                  </a:schemeClr>
                </a:solidFill>
              </a:rPr>
              <a:t> du conjoint</a:t>
            </a:r>
            <a:endParaRPr lang="fr-FR" dirty="0">
              <a:solidFill>
                <a:schemeClr val="bg1">
                  <a:lumMod val="50000"/>
                </a:schemeClr>
              </a:solidFill>
            </a:endParaRPr>
          </a:p>
        </p:txBody>
      </p:sp>
    </p:spTree>
    <p:extLst>
      <p:ext uri="{BB962C8B-B14F-4D97-AF65-F5344CB8AC3E}">
        <p14:creationId xmlns:p14="http://schemas.microsoft.com/office/powerpoint/2010/main" val="2714461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263AF5-BB0C-4816-8318-5E00AC8AAFBF}"/>
              </a:ext>
            </a:extLst>
          </p:cNvPr>
          <p:cNvSpPr/>
          <p:nvPr/>
        </p:nvSpPr>
        <p:spPr>
          <a:xfrm>
            <a:off x="2911618" y="27632"/>
            <a:ext cx="6824870" cy="442044"/>
          </a:xfrm>
          <a:prstGeom prst="rect">
            <a:avLst/>
          </a:prstGeom>
        </p:spPr>
        <p:txBody>
          <a:bodyPr wrap="square">
            <a:spAutoFit/>
          </a:bodyPr>
          <a:lstStyle/>
          <a:p>
            <a:pPr algn="ctr">
              <a:lnSpc>
                <a:spcPct val="139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u="sng" dirty="0">
                <a:solidFill>
                  <a:schemeClr val="accent1">
                    <a:lumMod val="75000"/>
                  </a:schemeClr>
                </a:solidFill>
                <a:latin typeface="Calibri" pitchFamily="34" charset="0"/>
              </a:rPr>
              <a:t>OBSERVATOIRE DE L’EMPLOI 2017 ENQUÊTE REALISÉE PAR INGENIA</a:t>
            </a:r>
            <a:endParaRPr lang="fr-FR" b="1" u="sng" dirty="0">
              <a:solidFill>
                <a:schemeClr val="accent1">
                  <a:lumMod val="75000"/>
                </a:schemeClr>
              </a:solidFill>
              <a:latin typeface="Calibri" pitchFamily="34" charset="0"/>
            </a:endParaRPr>
          </a:p>
        </p:txBody>
      </p:sp>
      <p:pic>
        <p:nvPicPr>
          <p:cNvPr id="3" name="Image 2">
            <a:extLst>
              <a:ext uri="{FF2B5EF4-FFF2-40B4-BE49-F238E27FC236}">
                <a16:creationId xmlns:a16="http://schemas.microsoft.com/office/drawing/2014/main" id="{F8A28D77-EA58-44F6-99A0-56998CB84DBB}"/>
              </a:ext>
            </a:extLst>
          </p:cNvPr>
          <p:cNvPicPr/>
          <p:nvPr/>
        </p:nvPicPr>
        <p:blipFill>
          <a:blip r:embed="rId2" cstate="print"/>
          <a:srcRect/>
          <a:stretch>
            <a:fillRect/>
          </a:stretch>
        </p:blipFill>
        <p:spPr bwMode="auto">
          <a:xfrm>
            <a:off x="664697" y="108052"/>
            <a:ext cx="1322070" cy="476250"/>
          </a:xfrm>
          <a:prstGeom prst="rect">
            <a:avLst/>
          </a:prstGeom>
          <a:noFill/>
          <a:ln w="9525">
            <a:noFill/>
            <a:miter lim="800000"/>
            <a:headEnd/>
            <a:tailEnd/>
          </a:ln>
        </p:spPr>
      </p:pic>
      <p:sp>
        <p:nvSpPr>
          <p:cNvPr id="5" name="Rectangle 4">
            <a:extLst>
              <a:ext uri="{FF2B5EF4-FFF2-40B4-BE49-F238E27FC236}">
                <a16:creationId xmlns:a16="http://schemas.microsoft.com/office/drawing/2014/main" id="{338F9303-85E7-404D-AE2F-FA6A86FB2E90}"/>
              </a:ext>
            </a:extLst>
          </p:cNvPr>
          <p:cNvSpPr/>
          <p:nvPr/>
        </p:nvSpPr>
        <p:spPr>
          <a:xfrm>
            <a:off x="548686" y="2475041"/>
            <a:ext cx="11319030" cy="786434"/>
          </a:xfrm>
          <a:prstGeom prst="rect">
            <a:avLst/>
          </a:prstGeom>
        </p:spPr>
        <p:txBody>
          <a:bodyPr wrap="square">
            <a:spAutoFit/>
          </a:bodyPr>
          <a:lstStyle/>
          <a:p>
            <a:pPr marL="320675" indent="-319088" algn="ctr">
              <a:lnSpc>
                <a:spcPct val="78000"/>
              </a:lnSpc>
              <a:spcBef>
                <a:spcPts val="8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u="sng" dirty="0">
                <a:solidFill>
                  <a:srgbClr val="00B050"/>
                </a:solidFill>
              </a:rPr>
              <a:t>TEMPS POUR TROUVER UN EMPLOI</a:t>
            </a:r>
          </a:p>
          <a:p>
            <a:pPr marL="320675" indent="-319088">
              <a:lnSpc>
                <a:spcPct val="78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900" b="1" dirty="0">
                <a:solidFill>
                  <a:srgbClr val="000099"/>
                </a:solidFill>
              </a:rPr>
              <a:t>                                                </a:t>
            </a:r>
            <a:endParaRPr lang="en-GB" sz="900" b="1" dirty="0">
              <a:solidFill>
                <a:schemeClr val="bg1">
                  <a:lumMod val="50000"/>
                </a:schemeClr>
              </a:solidFill>
            </a:endParaRPr>
          </a:p>
          <a:p>
            <a:pPr marL="320675" indent="-319088">
              <a:lnSpc>
                <a:spcPct val="78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a:solidFill>
                  <a:schemeClr val="bg1">
                    <a:lumMod val="50000"/>
                  </a:schemeClr>
                </a:solidFill>
              </a:rPr>
              <a:t>					      				 </a:t>
            </a:r>
            <a:r>
              <a:rPr lang="en-GB" b="1" dirty="0">
                <a:solidFill>
                  <a:srgbClr val="000099"/>
                </a:solidFill>
              </a:rPr>
              <a:t>	               </a:t>
            </a:r>
          </a:p>
        </p:txBody>
      </p:sp>
      <p:sp>
        <p:nvSpPr>
          <p:cNvPr id="4" name="Espace réservé du numéro de diapositive 3">
            <a:extLst>
              <a:ext uri="{FF2B5EF4-FFF2-40B4-BE49-F238E27FC236}">
                <a16:creationId xmlns:a16="http://schemas.microsoft.com/office/drawing/2014/main" id="{2A28268E-8373-404B-ADBC-B6548996DEA6}"/>
              </a:ext>
            </a:extLst>
          </p:cNvPr>
          <p:cNvSpPr>
            <a:spLocks noGrp="1"/>
          </p:cNvSpPr>
          <p:nvPr>
            <p:ph type="sldNum" sz="quarter" idx="12"/>
          </p:nvPr>
        </p:nvSpPr>
        <p:spPr/>
        <p:txBody>
          <a:bodyPr/>
          <a:lstStyle/>
          <a:p>
            <a:fld id="{CA131623-9051-4793-8AE4-C028931CE291}" type="slidenum">
              <a:rPr lang="fr-FR" smtClean="0"/>
              <a:t>7</a:t>
            </a:fld>
            <a:endParaRPr lang="fr-FR"/>
          </a:p>
        </p:txBody>
      </p:sp>
      <p:sp>
        <p:nvSpPr>
          <p:cNvPr id="7" name="Rectangle 6">
            <a:extLst>
              <a:ext uri="{FF2B5EF4-FFF2-40B4-BE49-F238E27FC236}">
                <a16:creationId xmlns:a16="http://schemas.microsoft.com/office/drawing/2014/main" id="{C9A3E3F9-353A-4724-BC1A-7E46F057AA81}"/>
              </a:ext>
            </a:extLst>
          </p:cNvPr>
          <p:cNvSpPr/>
          <p:nvPr/>
        </p:nvSpPr>
        <p:spPr>
          <a:xfrm>
            <a:off x="664697" y="584302"/>
            <a:ext cx="11087008" cy="1558888"/>
          </a:xfrm>
          <a:prstGeom prst="rect">
            <a:avLst/>
          </a:prstGeom>
        </p:spPr>
        <p:txBody>
          <a:bodyPr wrap="square">
            <a:spAutoFit/>
          </a:bodyPr>
          <a:lstStyle/>
          <a:p>
            <a:pPr marL="320675" indent="-319088" algn="ctr">
              <a:lnSpc>
                <a:spcPct val="70000"/>
              </a:lnSpc>
              <a:spcBef>
                <a:spcPts val="8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u="sng" dirty="0">
                <a:solidFill>
                  <a:srgbClr val="00B050"/>
                </a:solidFill>
              </a:rPr>
              <a:t>AVEZ-VOUS CONNU DES PERIODES DE CHÔMAGE ?</a:t>
            </a:r>
          </a:p>
          <a:p>
            <a:pPr marL="320675" indent="-319088">
              <a:lnSpc>
                <a:spcPct val="70000"/>
              </a:lnSpc>
              <a:spcBef>
                <a:spcPts val="325"/>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a:solidFill>
                  <a:srgbClr val="000099"/>
                </a:solidFill>
              </a:rPr>
              <a:t>	</a:t>
            </a:r>
          </a:p>
          <a:p>
            <a:pPr marL="320675" indent="-319088">
              <a:lnSpc>
                <a:spcPct val="70000"/>
              </a:lnSpc>
              <a:spcBef>
                <a:spcPts val="325"/>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a:solidFill>
                  <a:srgbClr val="000099"/>
                </a:solidFill>
              </a:rPr>
              <a:t>							    	   </a:t>
            </a:r>
            <a:r>
              <a:rPr lang="en-GB" b="1" dirty="0">
                <a:solidFill>
                  <a:schemeClr val="bg1">
                    <a:lumMod val="50000"/>
                  </a:schemeClr>
                </a:solidFill>
              </a:rPr>
              <a:t>OUI :  37 % (38)       NON :   63 % (62)</a:t>
            </a:r>
          </a:p>
          <a:p>
            <a:pPr marL="320675" indent="-319088" algn="ctr">
              <a:lnSpc>
                <a:spcPct val="70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dirty="0">
                <a:solidFill>
                  <a:srgbClr val="FFFFFF"/>
                </a:solidFill>
              </a:rPr>
              <a:t> </a:t>
            </a:r>
          </a:p>
          <a:p>
            <a:pPr marL="320675" indent="-319088" algn="ctr">
              <a:lnSpc>
                <a:spcPct val="70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1600" b="1" i="1" dirty="0">
                <a:solidFill>
                  <a:srgbClr val="990000"/>
                </a:solidFill>
              </a:rPr>
              <a:t>Le </a:t>
            </a:r>
            <a:r>
              <a:rPr lang="en-GB" sz="1600" b="1" i="1" dirty="0" err="1">
                <a:solidFill>
                  <a:srgbClr val="990000"/>
                </a:solidFill>
              </a:rPr>
              <a:t>chômage</a:t>
            </a:r>
            <a:r>
              <a:rPr lang="en-GB" sz="1600" b="1" i="1" dirty="0">
                <a:solidFill>
                  <a:srgbClr val="990000"/>
                </a:solidFill>
              </a:rPr>
              <a:t> </a:t>
            </a:r>
            <a:r>
              <a:rPr lang="en-GB" sz="1600" b="1" i="1" dirty="0" err="1">
                <a:solidFill>
                  <a:srgbClr val="990000"/>
                </a:solidFill>
              </a:rPr>
              <a:t>est</a:t>
            </a:r>
            <a:r>
              <a:rPr lang="en-GB" sz="1600" b="1" i="1" dirty="0">
                <a:solidFill>
                  <a:srgbClr val="990000"/>
                </a:solidFill>
              </a:rPr>
              <a:t> </a:t>
            </a:r>
            <a:r>
              <a:rPr lang="en-GB" sz="1600" b="1" i="1" dirty="0" err="1">
                <a:solidFill>
                  <a:srgbClr val="990000"/>
                </a:solidFill>
              </a:rPr>
              <a:t>une</a:t>
            </a:r>
            <a:r>
              <a:rPr lang="en-GB" sz="1600" b="1" i="1" dirty="0">
                <a:solidFill>
                  <a:srgbClr val="990000"/>
                </a:solidFill>
              </a:rPr>
              <a:t> </a:t>
            </a:r>
            <a:r>
              <a:rPr lang="en-GB" sz="1600" b="1" i="1" dirty="0" err="1">
                <a:solidFill>
                  <a:srgbClr val="990000"/>
                </a:solidFill>
              </a:rPr>
              <a:t>réalité</a:t>
            </a:r>
            <a:r>
              <a:rPr lang="en-GB" sz="1600" b="1" i="1" dirty="0">
                <a:solidFill>
                  <a:srgbClr val="990000"/>
                </a:solidFill>
              </a:rPr>
              <a:t> </a:t>
            </a:r>
            <a:r>
              <a:rPr lang="en-GB" sz="1600" b="1" i="1" dirty="0" err="1">
                <a:solidFill>
                  <a:srgbClr val="990000"/>
                </a:solidFill>
              </a:rPr>
              <a:t>concrète</a:t>
            </a:r>
            <a:r>
              <a:rPr lang="en-GB" sz="1600" b="1" i="1" dirty="0">
                <a:solidFill>
                  <a:srgbClr val="990000"/>
                </a:solidFill>
              </a:rPr>
              <a:t>, STABLE, </a:t>
            </a:r>
            <a:r>
              <a:rPr lang="en-GB" sz="1600" b="1" i="1" dirty="0" err="1">
                <a:solidFill>
                  <a:srgbClr val="990000"/>
                </a:solidFill>
              </a:rPr>
              <a:t>il</a:t>
            </a:r>
            <a:r>
              <a:rPr lang="en-GB" sz="1600" b="1" i="1" dirty="0">
                <a:solidFill>
                  <a:srgbClr val="990000"/>
                </a:solidFill>
              </a:rPr>
              <a:t> </a:t>
            </a:r>
            <a:r>
              <a:rPr lang="en-GB" sz="1600" b="1" i="1" dirty="0" err="1">
                <a:solidFill>
                  <a:srgbClr val="990000"/>
                </a:solidFill>
              </a:rPr>
              <a:t>n'épargne</a:t>
            </a:r>
            <a:r>
              <a:rPr lang="en-GB" sz="1600" b="1" i="1" dirty="0">
                <a:solidFill>
                  <a:srgbClr val="990000"/>
                </a:solidFill>
              </a:rPr>
              <a:t> pas les </a:t>
            </a:r>
            <a:r>
              <a:rPr lang="en-GB" sz="1600" b="1" i="1" dirty="0" err="1">
                <a:solidFill>
                  <a:srgbClr val="990000"/>
                </a:solidFill>
              </a:rPr>
              <a:t>ingénieurs</a:t>
            </a:r>
            <a:r>
              <a:rPr lang="en-GB" sz="1600" b="1" i="1" dirty="0">
                <a:solidFill>
                  <a:srgbClr val="990000"/>
                </a:solidFill>
              </a:rPr>
              <a:t> AGRI , </a:t>
            </a:r>
          </a:p>
          <a:p>
            <a:pPr marL="320675" indent="-319088" algn="ctr">
              <a:lnSpc>
                <a:spcPct val="70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sz="1600" b="1" dirty="0" err="1">
                <a:solidFill>
                  <a:srgbClr val="990000"/>
                </a:solidFill>
              </a:rPr>
              <a:t>mais</a:t>
            </a:r>
            <a:r>
              <a:rPr lang="en-GB" sz="1600" b="1" dirty="0">
                <a:solidFill>
                  <a:srgbClr val="990000"/>
                </a:solidFill>
              </a:rPr>
              <a:t> </a:t>
            </a:r>
            <a:r>
              <a:rPr lang="en-GB" sz="1600" b="1" dirty="0" err="1">
                <a:solidFill>
                  <a:srgbClr val="990000"/>
                </a:solidFill>
              </a:rPr>
              <a:t>seulement</a:t>
            </a:r>
            <a:r>
              <a:rPr lang="en-GB" sz="1600" b="1" dirty="0">
                <a:solidFill>
                  <a:srgbClr val="990000"/>
                </a:solidFill>
              </a:rPr>
              <a:t> 3% </a:t>
            </a:r>
            <a:r>
              <a:rPr lang="en-GB" sz="1600" b="1" dirty="0" err="1">
                <a:solidFill>
                  <a:srgbClr val="990000"/>
                </a:solidFill>
              </a:rPr>
              <a:t>sont</a:t>
            </a:r>
            <a:r>
              <a:rPr lang="en-GB" sz="1600" b="1" dirty="0">
                <a:solidFill>
                  <a:srgbClr val="990000"/>
                </a:solidFill>
              </a:rPr>
              <a:t> </a:t>
            </a:r>
            <a:r>
              <a:rPr lang="en-GB" sz="1600" b="1" dirty="0" err="1">
                <a:solidFill>
                  <a:srgbClr val="990000"/>
                </a:solidFill>
              </a:rPr>
              <a:t>en</a:t>
            </a:r>
            <a:r>
              <a:rPr lang="en-GB" sz="1600" b="1" dirty="0">
                <a:solidFill>
                  <a:srgbClr val="990000"/>
                </a:solidFill>
              </a:rPr>
              <a:t> recherche active au moment de </a:t>
            </a:r>
            <a:r>
              <a:rPr lang="en-GB" sz="1600" b="1" dirty="0" err="1">
                <a:solidFill>
                  <a:srgbClr val="990000"/>
                </a:solidFill>
              </a:rPr>
              <a:t>l’enquête</a:t>
            </a:r>
            <a:r>
              <a:rPr lang="en-GB" sz="1600" b="1" dirty="0">
                <a:solidFill>
                  <a:srgbClr val="990000"/>
                </a:solidFill>
              </a:rPr>
              <a:t>.</a:t>
            </a:r>
            <a:endParaRPr lang="fr-FR" sz="1600" dirty="0"/>
          </a:p>
        </p:txBody>
      </p:sp>
      <p:graphicFrame>
        <p:nvGraphicFramePr>
          <p:cNvPr id="8" name="Graphique 7">
            <a:extLst>
              <a:ext uri="{FF2B5EF4-FFF2-40B4-BE49-F238E27FC236}">
                <a16:creationId xmlns:a16="http://schemas.microsoft.com/office/drawing/2014/main" id="{2D6E54CC-B642-479D-BBCE-95B8A5851911}"/>
              </a:ext>
            </a:extLst>
          </p:cNvPr>
          <p:cNvGraphicFramePr>
            <a:graphicFrameLocks/>
          </p:cNvGraphicFramePr>
          <p:nvPr>
            <p:extLst>
              <p:ext uri="{D42A27DB-BD31-4B8C-83A1-F6EECF244321}">
                <p14:modId xmlns:p14="http://schemas.microsoft.com/office/powerpoint/2010/main" val="1480901345"/>
              </p:ext>
            </p:extLst>
          </p:nvPr>
        </p:nvGraphicFramePr>
        <p:xfrm>
          <a:off x="2381250" y="2800350"/>
          <a:ext cx="7734299" cy="35560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A394B25-3BD8-4BD1-85DA-D5950F0ECDAF}"/>
              </a:ext>
            </a:extLst>
          </p:cNvPr>
          <p:cNvSpPr/>
          <p:nvPr/>
        </p:nvSpPr>
        <p:spPr>
          <a:xfrm>
            <a:off x="736088" y="6413057"/>
            <a:ext cx="10944225" cy="308418"/>
          </a:xfrm>
          <a:prstGeom prst="rect">
            <a:avLst/>
          </a:prstGeom>
        </p:spPr>
        <p:txBody>
          <a:bodyPr wrap="square">
            <a:spAutoFit/>
          </a:bodyPr>
          <a:lstStyle/>
          <a:p>
            <a:pPr marL="320675" indent="-319088" algn="ctr">
              <a:lnSpc>
                <a:spcPct val="78000"/>
              </a:lnSpc>
              <a:spcBef>
                <a:spcPts val="7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i="1" dirty="0">
                <a:solidFill>
                  <a:srgbClr val="C00000"/>
                </a:solidFill>
              </a:rPr>
              <a:t> 78 % </a:t>
            </a:r>
            <a:r>
              <a:rPr lang="en-GB" b="1" i="1" dirty="0" err="1">
                <a:solidFill>
                  <a:srgbClr val="C00000"/>
                </a:solidFill>
              </a:rPr>
              <a:t>ont</a:t>
            </a:r>
            <a:r>
              <a:rPr lang="en-GB" b="1" i="1" dirty="0">
                <a:solidFill>
                  <a:srgbClr val="C00000"/>
                </a:solidFill>
              </a:rPr>
              <a:t> </a:t>
            </a:r>
            <a:r>
              <a:rPr lang="en-GB" b="1" i="1" dirty="0" err="1">
                <a:solidFill>
                  <a:srgbClr val="C00000"/>
                </a:solidFill>
              </a:rPr>
              <a:t>trouvé</a:t>
            </a:r>
            <a:r>
              <a:rPr lang="en-GB" b="1" i="1" dirty="0">
                <a:solidFill>
                  <a:srgbClr val="C00000"/>
                </a:solidFill>
              </a:rPr>
              <a:t> </a:t>
            </a:r>
            <a:r>
              <a:rPr lang="en-GB" b="1" i="1" dirty="0" err="1">
                <a:solidFill>
                  <a:srgbClr val="C00000"/>
                </a:solidFill>
              </a:rPr>
              <a:t>leur</a:t>
            </a:r>
            <a:r>
              <a:rPr lang="en-GB" b="1" i="1" dirty="0">
                <a:solidFill>
                  <a:srgbClr val="C00000"/>
                </a:solidFill>
              </a:rPr>
              <a:t> </a:t>
            </a:r>
            <a:r>
              <a:rPr lang="en-GB" b="1" i="1" dirty="0" err="1">
                <a:solidFill>
                  <a:srgbClr val="C00000"/>
                </a:solidFill>
              </a:rPr>
              <a:t>emploi</a:t>
            </a:r>
            <a:r>
              <a:rPr lang="en-GB" b="1" i="1" dirty="0">
                <a:solidFill>
                  <a:srgbClr val="C00000"/>
                </a:solidFill>
              </a:rPr>
              <a:t> </a:t>
            </a:r>
            <a:r>
              <a:rPr lang="en-GB" b="1" i="1" dirty="0" err="1">
                <a:solidFill>
                  <a:srgbClr val="C00000"/>
                </a:solidFill>
              </a:rPr>
              <a:t>en</a:t>
            </a:r>
            <a:r>
              <a:rPr lang="en-GB" b="1" i="1" dirty="0">
                <a:solidFill>
                  <a:srgbClr val="C00000"/>
                </a:solidFill>
              </a:rPr>
              <a:t> </a:t>
            </a:r>
            <a:r>
              <a:rPr lang="en-GB" b="1" i="1" dirty="0" err="1">
                <a:solidFill>
                  <a:srgbClr val="C00000"/>
                </a:solidFill>
              </a:rPr>
              <a:t>moins</a:t>
            </a:r>
            <a:r>
              <a:rPr lang="en-GB" b="1" i="1" dirty="0">
                <a:solidFill>
                  <a:srgbClr val="C00000"/>
                </a:solidFill>
              </a:rPr>
              <a:t> de 4 </a:t>
            </a:r>
            <a:r>
              <a:rPr lang="en-GB" b="1" i="1" dirty="0" err="1">
                <a:solidFill>
                  <a:srgbClr val="C00000"/>
                </a:solidFill>
              </a:rPr>
              <a:t>mois</a:t>
            </a:r>
            <a:r>
              <a:rPr lang="en-GB" b="1" i="1" dirty="0">
                <a:solidFill>
                  <a:srgbClr val="C00000"/>
                </a:solidFill>
              </a:rPr>
              <a:t>, 88 % </a:t>
            </a:r>
            <a:r>
              <a:rPr lang="en-GB" b="1" i="1" dirty="0" err="1">
                <a:solidFill>
                  <a:srgbClr val="C00000"/>
                </a:solidFill>
              </a:rPr>
              <a:t>en</a:t>
            </a:r>
            <a:r>
              <a:rPr lang="en-GB" b="1" i="1" dirty="0">
                <a:solidFill>
                  <a:srgbClr val="C00000"/>
                </a:solidFill>
              </a:rPr>
              <a:t> </a:t>
            </a:r>
            <a:r>
              <a:rPr lang="en-GB" b="1" i="1" dirty="0" err="1">
                <a:solidFill>
                  <a:srgbClr val="C00000"/>
                </a:solidFill>
              </a:rPr>
              <a:t>moins</a:t>
            </a:r>
            <a:r>
              <a:rPr lang="en-GB" b="1" i="1" dirty="0">
                <a:solidFill>
                  <a:srgbClr val="C00000"/>
                </a:solidFill>
              </a:rPr>
              <a:t> de 6 </a:t>
            </a:r>
            <a:r>
              <a:rPr lang="en-GB" b="1" i="1" dirty="0" err="1">
                <a:solidFill>
                  <a:srgbClr val="C00000"/>
                </a:solidFill>
              </a:rPr>
              <a:t>mois</a:t>
            </a:r>
            <a:r>
              <a:rPr lang="en-GB" b="1" i="1" dirty="0">
                <a:solidFill>
                  <a:srgbClr val="C00000"/>
                </a:solidFill>
              </a:rPr>
              <a:t> ! Une performance </a:t>
            </a:r>
            <a:r>
              <a:rPr lang="en-GB" b="1" i="1" dirty="0" err="1">
                <a:solidFill>
                  <a:srgbClr val="C00000"/>
                </a:solidFill>
              </a:rPr>
              <a:t>remarquable</a:t>
            </a:r>
            <a:r>
              <a:rPr lang="en-GB" b="1" i="1" dirty="0">
                <a:solidFill>
                  <a:srgbClr val="C00000"/>
                </a:solidFill>
              </a:rPr>
              <a:t>.</a:t>
            </a:r>
          </a:p>
        </p:txBody>
      </p:sp>
    </p:spTree>
    <p:extLst>
      <p:ext uri="{BB962C8B-B14F-4D97-AF65-F5344CB8AC3E}">
        <p14:creationId xmlns:p14="http://schemas.microsoft.com/office/powerpoint/2010/main" val="4189965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5AB248-D727-495F-831B-8C44E0D06BBD}"/>
              </a:ext>
            </a:extLst>
          </p:cNvPr>
          <p:cNvSpPr/>
          <p:nvPr/>
        </p:nvSpPr>
        <p:spPr>
          <a:xfrm>
            <a:off x="2889102" y="54265"/>
            <a:ext cx="7156174" cy="442044"/>
          </a:xfrm>
          <a:prstGeom prst="rect">
            <a:avLst/>
          </a:prstGeom>
        </p:spPr>
        <p:txBody>
          <a:bodyPr wrap="square">
            <a:spAutoFit/>
          </a:bodyPr>
          <a:lstStyle/>
          <a:p>
            <a:pPr algn="ctr">
              <a:lnSpc>
                <a:spcPct val="139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u="sng" dirty="0">
                <a:solidFill>
                  <a:schemeClr val="accent1">
                    <a:lumMod val="75000"/>
                  </a:schemeClr>
                </a:solidFill>
                <a:latin typeface="Calibri" pitchFamily="34" charset="0"/>
              </a:rPr>
              <a:t>OBSERVATOIRE DE L’EMPLOI 2017 ENQUÊTE REALISÉE PAR INGENIA</a:t>
            </a:r>
            <a:endParaRPr lang="fr-FR" b="1" u="sng" dirty="0">
              <a:solidFill>
                <a:schemeClr val="accent1">
                  <a:lumMod val="75000"/>
                </a:schemeClr>
              </a:solidFill>
              <a:latin typeface="Calibri" pitchFamily="34" charset="0"/>
            </a:endParaRPr>
          </a:p>
        </p:txBody>
      </p:sp>
      <p:pic>
        <p:nvPicPr>
          <p:cNvPr id="3" name="Image 2">
            <a:extLst>
              <a:ext uri="{FF2B5EF4-FFF2-40B4-BE49-F238E27FC236}">
                <a16:creationId xmlns:a16="http://schemas.microsoft.com/office/drawing/2014/main" id="{5DEB0C14-7CEB-4657-BB89-5DC90380AC14}"/>
              </a:ext>
            </a:extLst>
          </p:cNvPr>
          <p:cNvPicPr/>
          <p:nvPr/>
        </p:nvPicPr>
        <p:blipFill>
          <a:blip r:embed="rId2" cstate="print"/>
          <a:srcRect/>
          <a:stretch>
            <a:fillRect/>
          </a:stretch>
        </p:blipFill>
        <p:spPr bwMode="auto">
          <a:xfrm>
            <a:off x="274080" y="89606"/>
            <a:ext cx="1322070" cy="476250"/>
          </a:xfrm>
          <a:prstGeom prst="rect">
            <a:avLst/>
          </a:prstGeom>
          <a:noFill/>
          <a:ln w="9525">
            <a:noFill/>
            <a:miter lim="800000"/>
            <a:headEnd/>
            <a:tailEnd/>
          </a:ln>
        </p:spPr>
      </p:pic>
      <p:sp>
        <p:nvSpPr>
          <p:cNvPr id="4" name="Rectangle 3">
            <a:extLst>
              <a:ext uri="{FF2B5EF4-FFF2-40B4-BE49-F238E27FC236}">
                <a16:creationId xmlns:a16="http://schemas.microsoft.com/office/drawing/2014/main" id="{7A650DEE-D920-4C8B-8BFA-A9C35459605D}"/>
              </a:ext>
            </a:extLst>
          </p:cNvPr>
          <p:cNvSpPr/>
          <p:nvPr/>
        </p:nvSpPr>
        <p:spPr>
          <a:xfrm>
            <a:off x="585732" y="5592688"/>
            <a:ext cx="11462200" cy="1175706"/>
          </a:xfrm>
          <a:prstGeom prst="rect">
            <a:avLst/>
          </a:prstGeom>
        </p:spPr>
        <p:txBody>
          <a:bodyPr wrap="square">
            <a:spAutoFit/>
          </a:bodyPr>
          <a:lstStyle/>
          <a:p>
            <a:pPr marL="320675" lvl="0" indent="-319088" algn="ctr">
              <a:lnSpc>
                <a:spcPct val="70000"/>
              </a:lnSpc>
              <a:spcBef>
                <a:spcPts val="625"/>
              </a:spcBef>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n-GB" sz="800" b="1" kern="0" dirty="0">
                <a:solidFill>
                  <a:schemeClr val="bg1">
                    <a:lumMod val="50000"/>
                  </a:schemeClr>
                </a:solidFill>
                <a:cs typeface="Lucida Sans Unicode" pitchFamily="32" charset="0"/>
              </a:rPr>
              <a:t>		      </a:t>
            </a:r>
          </a:p>
          <a:p>
            <a:pPr marL="320675" lvl="0" indent="-319088" algn="ctr">
              <a:lnSpc>
                <a:spcPct val="70000"/>
              </a:lnSpc>
              <a:spcBef>
                <a:spcPts val="600"/>
              </a:spcBef>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n-GB" b="1" kern="0" dirty="0" err="1">
                <a:solidFill>
                  <a:schemeClr val="bg1">
                    <a:lumMod val="50000"/>
                  </a:schemeClr>
                </a:solidFill>
                <a:cs typeface="Lucida Sans Unicode" pitchFamily="32" charset="0"/>
              </a:rPr>
              <a:t>Ont</a:t>
            </a:r>
            <a:r>
              <a:rPr lang="en-GB" b="1" kern="0" dirty="0">
                <a:solidFill>
                  <a:schemeClr val="bg1">
                    <a:lumMod val="50000"/>
                  </a:schemeClr>
                </a:solidFill>
                <a:cs typeface="Lucida Sans Unicode" pitchFamily="32" charset="0"/>
              </a:rPr>
              <a:t> </a:t>
            </a:r>
            <a:r>
              <a:rPr lang="en-GB" b="1" kern="0" dirty="0" err="1">
                <a:solidFill>
                  <a:schemeClr val="bg1">
                    <a:lumMod val="50000"/>
                  </a:schemeClr>
                </a:solidFill>
                <a:cs typeface="Lucida Sans Unicode" pitchFamily="32" charset="0"/>
              </a:rPr>
              <a:t>refusé</a:t>
            </a:r>
            <a:r>
              <a:rPr lang="en-GB" b="1" kern="0" dirty="0">
                <a:solidFill>
                  <a:schemeClr val="bg1">
                    <a:lumMod val="50000"/>
                  </a:schemeClr>
                </a:solidFill>
                <a:cs typeface="Lucida Sans Unicode" pitchFamily="32" charset="0"/>
              </a:rPr>
              <a:t>	41 % (36)           		</a:t>
            </a:r>
            <a:r>
              <a:rPr lang="en-GB" b="1" kern="0" dirty="0" err="1">
                <a:solidFill>
                  <a:schemeClr val="bg1">
                    <a:lumMod val="50000"/>
                  </a:schemeClr>
                </a:solidFill>
                <a:cs typeface="Lucida Sans Unicode" pitchFamily="32" charset="0"/>
              </a:rPr>
              <a:t>Nombre</a:t>
            </a:r>
            <a:r>
              <a:rPr lang="en-GB" b="1" kern="0" dirty="0">
                <a:solidFill>
                  <a:schemeClr val="bg1">
                    <a:lumMod val="50000"/>
                  </a:schemeClr>
                </a:solidFill>
                <a:cs typeface="Lucida Sans Unicode" pitchFamily="32" charset="0"/>
              </a:rPr>
              <a:t> de </a:t>
            </a:r>
            <a:r>
              <a:rPr lang="en-GB" b="1" kern="0" dirty="0" err="1">
                <a:solidFill>
                  <a:schemeClr val="bg1">
                    <a:lumMod val="50000"/>
                  </a:schemeClr>
                </a:solidFill>
                <a:cs typeface="Lucida Sans Unicode" pitchFamily="32" charset="0"/>
              </a:rPr>
              <a:t>refus</a:t>
            </a:r>
            <a:r>
              <a:rPr lang="en-GB" b="1" kern="0" dirty="0">
                <a:solidFill>
                  <a:schemeClr val="bg1">
                    <a:lumMod val="50000"/>
                  </a:schemeClr>
                </a:solidFill>
                <a:cs typeface="Lucida Sans Unicode" pitchFamily="32" charset="0"/>
              </a:rPr>
              <a:t> :       336  (304)   </a:t>
            </a:r>
          </a:p>
          <a:p>
            <a:pPr marL="320675" lvl="0" indent="-319088" algn="ctr">
              <a:lnSpc>
                <a:spcPct val="70000"/>
              </a:lnSpc>
              <a:spcBef>
                <a:spcPts val="600"/>
              </a:spcBef>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n-GB" sz="800" b="1" kern="0" dirty="0">
                <a:solidFill>
                  <a:schemeClr val="bg1">
                    <a:lumMod val="50000"/>
                  </a:schemeClr>
                </a:solidFill>
                <a:cs typeface="Lucida Sans Unicode" pitchFamily="32" charset="0"/>
              </a:rPr>
              <a:t>                    </a:t>
            </a:r>
            <a:endParaRPr lang="en-GB" sz="800" b="1" kern="0" dirty="0">
              <a:solidFill>
                <a:srgbClr val="000099"/>
              </a:solidFill>
              <a:cs typeface="Lucida Sans Unicode" pitchFamily="32" charset="0"/>
            </a:endParaRPr>
          </a:p>
          <a:p>
            <a:pPr marL="320675" lvl="0" indent="-319088">
              <a:lnSpc>
                <a:spcPct val="70000"/>
              </a:lnSpc>
              <a:spcBef>
                <a:spcPts val="600"/>
              </a:spcBef>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n-GB" b="1" i="1" kern="0" dirty="0">
                <a:solidFill>
                  <a:srgbClr val="990000"/>
                </a:solidFill>
                <a:cs typeface="Lucida Sans Unicode" pitchFamily="32" charset="0"/>
              </a:rPr>
              <a:t>Des </a:t>
            </a:r>
            <a:r>
              <a:rPr lang="en-GB" b="1" i="1" kern="0" dirty="0" err="1">
                <a:solidFill>
                  <a:srgbClr val="990000"/>
                </a:solidFill>
                <a:cs typeface="Lucida Sans Unicode" pitchFamily="32" charset="0"/>
              </a:rPr>
              <a:t>ingénieurs</a:t>
            </a:r>
            <a:r>
              <a:rPr lang="en-GB" b="1" i="1" kern="0" dirty="0">
                <a:solidFill>
                  <a:srgbClr val="990000"/>
                </a:solidFill>
                <a:cs typeface="Lucida Sans Unicode" pitchFamily="32" charset="0"/>
              </a:rPr>
              <a:t> </a:t>
            </a:r>
            <a:r>
              <a:rPr lang="en-GB" b="1" i="1" kern="0" dirty="0" err="1">
                <a:solidFill>
                  <a:srgbClr val="990000"/>
                </a:solidFill>
                <a:cs typeface="Lucida Sans Unicode" pitchFamily="32" charset="0"/>
              </a:rPr>
              <a:t>contraints</a:t>
            </a:r>
            <a:r>
              <a:rPr lang="en-GB" b="1" i="1" kern="0" dirty="0">
                <a:solidFill>
                  <a:srgbClr val="990000"/>
                </a:solidFill>
                <a:cs typeface="Lucida Sans Unicode" pitchFamily="32" charset="0"/>
              </a:rPr>
              <a:t> par la </a:t>
            </a:r>
            <a:r>
              <a:rPr lang="en-GB" b="1" i="1" kern="0" dirty="0" err="1">
                <a:solidFill>
                  <a:srgbClr val="990000"/>
                </a:solidFill>
                <a:cs typeface="Lucida Sans Unicode" pitchFamily="32" charset="0"/>
              </a:rPr>
              <a:t>mobilité</a:t>
            </a:r>
            <a:r>
              <a:rPr lang="en-GB" b="1" i="1" kern="0" dirty="0">
                <a:solidFill>
                  <a:srgbClr val="990000"/>
                </a:solidFill>
                <a:cs typeface="Lucida Sans Unicode" pitchFamily="32" charset="0"/>
              </a:rPr>
              <a:t>, </a:t>
            </a:r>
            <a:r>
              <a:rPr lang="en-GB" b="1" i="1" kern="0" dirty="0" err="1">
                <a:solidFill>
                  <a:srgbClr val="990000"/>
                </a:solidFill>
                <a:cs typeface="Lucida Sans Unicode" pitchFamily="32" charset="0"/>
              </a:rPr>
              <a:t>sélectifs</a:t>
            </a:r>
            <a:r>
              <a:rPr lang="en-GB" b="1" i="1" kern="0" dirty="0">
                <a:solidFill>
                  <a:srgbClr val="990000"/>
                </a:solidFill>
                <a:cs typeface="Lucida Sans Unicode" pitchFamily="32" charset="0"/>
              </a:rPr>
              <a:t> sur le </a:t>
            </a:r>
            <a:r>
              <a:rPr lang="en-GB" b="1" i="1" kern="0" dirty="0" err="1">
                <a:solidFill>
                  <a:srgbClr val="990000"/>
                </a:solidFill>
                <a:cs typeface="Lucida Sans Unicode" pitchFamily="32" charset="0"/>
              </a:rPr>
              <a:t>contenu</a:t>
            </a:r>
            <a:r>
              <a:rPr lang="en-GB" b="1" i="1" kern="0" dirty="0">
                <a:solidFill>
                  <a:srgbClr val="990000"/>
                </a:solidFill>
                <a:cs typeface="Lucida Sans Unicode" pitchFamily="32" charset="0"/>
              </a:rPr>
              <a:t> du poste, </a:t>
            </a:r>
            <a:r>
              <a:rPr lang="en-GB" b="1" i="1" kern="0" dirty="0" err="1">
                <a:solidFill>
                  <a:srgbClr val="990000"/>
                </a:solidFill>
                <a:cs typeface="Lucida Sans Unicode" pitchFamily="32" charset="0"/>
              </a:rPr>
              <a:t>attentifs</a:t>
            </a:r>
            <a:r>
              <a:rPr lang="en-GB" b="1" i="1" kern="0" dirty="0">
                <a:solidFill>
                  <a:srgbClr val="990000"/>
                </a:solidFill>
                <a:cs typeface="Lucida Sans Unicode" pitchFamily="32" charset="0"/>
              </a:rPr>
              <a:t> au </a:t>
            </a:r>
            <a:r>
              <a:rPr lang="en-GB" b="1" i="1" kern="0" dirty="0" err="1">
                <a:solidFill>
                  <a:srgbClr val="990000"/>
                </a:solidFill>
                <a:cs typeface="Lucida Sans Unicode" pitchFamily="32" charset="0"/>
              </a:rPr>
              <a:t>salaire</a:t>
            </a:r>
            <a:r>
              <a:rPr lang="en-GB" b="1" i="1" kern="0" dirty="0">
                <a:solidFill>
                  <a:srgbClr val="990000"/>
                </a:solidFill>
                <a:cs typeface="Lucida Sans Unicode" pitchFamily="32" charset="0"/>
              </a:rPr>
              <a:t> et au </a:t>
            </a:r>
            <a:r>
              <a:rPr lang="en-GB" b="1" i="1" kern="0" dirty="0" err="1">
                <a:solidFill>
                  <a:srgbClr val="990000"/>
                </a:solidFill>
                <a:cs typeface="Lucida Sans Unicode" pitchFamily="32" charset="0"/>
              </a:rPr>
              <a:t>profil</a:t>
            </a:r>
            <a:r>
              <a:rPr lang="en-GB" b="1" i="1" kern="0" dirty="0">
                <a:solidFill>
                  <a:srgbClr val="990000"/>
                </a:solidFill>
                <a:cs typeface="Lucida Sans Unicode" pitchFamily="32" charset="0"/>
              </a:rPr>
              <a:t> de </a:t>
            </a:r>
            <a:r>
              <a:rPr lang="en-GB" b="1" i="1" kern="0" dirty="0" err="1">
                <a:solidFill>
                  <a:srgbClr val="990000"/>
                </a:solidFill>
                <a:cs typeface="Lucida Sans Unicode" pitchFamily="32" charset="0"/>
              </a:rPr>
              <a:t>carrière</a:t>
            </a:r>
            <a:r>
              <a:rPr lang="en-GB" b="1" i="1" kern="0" dirty="0">
                <a:solidFill>
                  <a:srgbClr val="990000"/>
                </a:solidFill>
                <a:cs typeface="Lucida Sans Unicode" pitchFamily="32" charset="0"/>
              </a:rPr>
              <a:t>.</a:t>
            </a:r>
          </a:p>
          <a:p>
            <a:pPr marL="320675" lvl="0" indent="-319088">
              <a:lnSpc>
                <a:spcPct val="70000"/>
              </a:lnSpc>
              <a:spcBef>
                <a:spcPts val="600"/>
              </a:spcBef>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endParaRPr lang="en-GB" sz="2000" b="1" i="1" kern="0" dirty="0">
              <a:solidFill>
                <a:srgbClr val="990000"/>
              </a:solidFill>
              <a:cs typeface="Lucida Sans Unicode" pitchFamily="32" charset="0"/>
            </a:endParaRPr>
          </a:p>
        </p:txBody>
      </p:sp>
      <p:sp>
        <p:nvSpPr>
          <p:cNvPr id="5" name="Espace réservé du numéro de diapositive 4">
            <a:extLst>
              <a:ext uri="{FF2B5EF4-FFF2-40B4-BE49-F238E27FC236}">
                <a16:creationId xmlns:a16="http://schemas.microsoft.com/office/drawing/2014/main" id="{22A33F34-EDDB-4507-B62C-6492F9EF79DD}"/>
              </a:ext>
            </a:extLst>
          </p:cNvPr>
          <p:cNvSpPr>
            <a:spLocks noGrp="1"/>
          </p:cNvSpPr>
          <p:nvPr>
            <p:ph type="sldNum" sz="quarter" idx="12"/>
          </p:nvPr>
        </p:nvSpPr>
        <p:spPr/>
        <p:txBody>
          <a:bodyPr/>
          <a:lstStyle/>
          <a:p>
            <a:fld id="{CA131623-9051-4793-8AE4-C028931CE291}" type="slidenum">
              <a:rPr lang="fr-FR" smtClean="0"/>
              <a:t>8</a:t>
            </a:fld>
            <a:endParaRPr lang="fr-FR"/>
          </a:p>
        </p:txBody>
      </p:sp>
      <p:graphicFrame>
        <p:nvGraphicFramePr>
          <p:cNvPr id="12" name="Graphique 11">
            <a:extLst>
              <a:ext uri="{FF2B5EF4-FFF2-40B4-BE49-F238E27FC236}">
                <a16:creationId xmlns:a16="http://schemas.microsoft.com/office/drawing/2014/main" id="{71410CA0-3FC6-4262-99E1-62FA9186518F}"/>
              </a:ext>
            </a:extLst>
          </p:cNvPr>
          <p:cNvGraphicFramePr>
            <a:graphicFrameLocks/>
          </p:cNvGraphicFramePr>
          <p:nvPr>
            <p:extLst>
              <p:ext uri="{D42A27DB-BD31-4B8C-83A1-F6EECF244321}">
                <p14:modId xmlns:p14="http://schemas.microsoft.com/office/powerpoint/2010/main" val="2671606260"/>
              </p:ext>
            </p:extLst>
          </p:nvPr>
        </p:nvGraphicFramePr>
        <p:xfrm>
          <a:off x="819151" y="565857"/>
          <a:ext cx="10534650" cy="51586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4261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C4893C-6930-42E7-8369-B0BBF1DE0202}"/>
              </a:ext>
            </a:extLst>
          </p:cNvPr>
          <p:cNvSpPr/>
          <p:nvPr/>
        </p:nvSpPr>
        <p:spPr>
          <a:xfrm>
            <a:off x="3048000" y="83142"/>
            <a:ext cx="6867525" cy="477375"/>
          </a:xfrm>
          <a:prstGeom prst="rect">
            <a:avLst/>
          </a:prstGeom>
        </p:spPr>
        <p:txBody>
          <a:bodyPr wrap="square">
            <a:spAutoFit/>
          </a:bodyPr>
          <a:lstStyle/>
          <a:p>
            <a:pPr algn="ctr">
              <a:lnSpc>
                <a:spcPct val="139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u="sng" dirty="0">
                <a:solidFill>
                  <a:schemeClr val="accent1">
                    <a:lumMod val="75000"/>
                  </a:schemeClr>
                </a:solidFill>
                <a:latin typeface="Calibri" pitchFamily="34" charset="0"/>
              </a:rPr>
              <a:t>OBSERVATOIRE DE L’EMPLOI 2017 ENQUÊTE REALISÉE PAR INGENIA</a:t>
            </a:r>
            <a:endParaRPr lang="fr-FR" b="1" u="sng" dirty="0">
              <a:solidFill>
                <a:schemeClr val="accent1">
                  <a:lumMod val="75000"/>
                </a:schemeClr>
              </a:solidFill>
              <a:latin typeface="Calibri" pitchFamily="34" charset="0"/>
            </a:endParaRPr>
          </a:p>
        </p:txBody>
      </p:sp>
      <p:pic>
        <p:nvPicPr>
          <p:cNvPr id="4" name="Image 3">
            <a:extLst>
              <a:ext uri="{FF2B5EF4-FFF2-40B4-BE49-F238E27FC236}">
                <a16:creationId xmlns:a16="http://schemas.microsoft.com/office/drawing/2014/main" id="{0CE45087-FFD5-4623-81DB-4A0FE61E58CB}"/>
              </a:ext>
            </a:extLst>
          </p:cNvPr>
          <p:cNvPicPr/>
          <p:nvPr/>
        </p:nvPicPr>
        <p:blipFill>
          <a:blip r:embed="rId2" cstate="print"/>
          <a:srcRect/>
          <a:stretch>
            <a:fillRect/>
          </a:stretch>
        </p:blipFill>
        <p:spPr bwMode="auto">
          <a:xfrm>
            <a:off x="664697" y="108052"/>
            <a:ext cx="1322070" cy="476250"/>
          </a:xfrm>
          <a:prstGeom prst="rect">
            <a:avLst/>
          </a:prstGeom>
          <a:noFill/>
          <a:ln w="9525">
            <a:noFill/>
            <a:miter lim="800000"/>
            <a:headEnd/>
            <a:tailEnd/>
          </a:ln>
        </p:spPr>
      </p:pic>
      <p:sp>
        <p:nvSpPr>
          <p:cNvPr id="5" name="Rectangle 4">
            <a:extLst>
              <a:ext uri="{FF2B5EF4-FFF2-40B4-BE49-F238E27FC236}">
                <a16:creationId xmlns:a16="http://schemas.microsoft.com/office/drawing/2014/main" id="{980A8A35-4CBE-4BAF-8C4B-039CE2EC895D}"/>
              </a:ext>
            </a:extLst>
          </p:cNvPr>
          <p:cNvSpPr/>
          <p:nvPr/>
        </p:nvSpPr>
        <p:spPr>
          <a:xfrm>
            <a:off x="414335" y="4986596"/>
            <a:ext cx="11363325" cy="308418"/>
          </a:xfrm>
          <a:prstGeom prst="rect">
            <a:avLst/>
          </a:prstGeom>
        </p:spPr>
        <p:txBody>
          <a:bodyPr wrap="square">
            <a:spAutoFit/>
          </a:bodyPr>
          <a:lstStyle/>
          <a:p>
            <a:pPr marL="320675" lvl="1" indent="-319088" algn="ctr">
              <a:lnSpc>
                <a:spcPct val="78000"/>
              </a:lnSpc>
              <a:spcBef>
                <a:spcPts val="600"/>
              </a:spcBef>
              <a:buClrTx/>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i="1" dirty="0">
                <a:solidFill>
                  <a:srgbClr val="C00000"/>
                </a:solidFill>
              </a:rPr>
              <a:t>Le PRIVE </a:t>
            </a:r>
            <a:r>
              <a:rPr lang="en-GB" b="1" i="1" dirty="0" err="1">
                <a:solidFill>
                  <a:srgbClr val="C00000"/>
                </a:solidFill>
              </a:rPr>
              <a:t>domine</a:t>
            </a:r>
            <a:r>
              <a:rPr lang="en-GB" b="1" i="1" dirty="0">
                <a:solidFill>
                  <a:srgbClr val="C00000"/>
                </a:solidFill>
              </a:rPr>
              <a:t> </a:t>
            </a:r>
            <a:r>
              <a:rPr lang="en-GB" b="1" i="1" dirty="0" err="1">
                <a:solidFill>
                  <a:srgbClr val="C00000"/>
                </a:solidFill>
              </a:rPr>
              <a:t>largement</a:t>
            </a:r>
            <a:r>
              <a:rPr lang="en-GB" b="1" i="1" dirty="0">
                <a:solidFill>
                  <a:srgbClr val="C00000"/>
                </a:solidFill>
              </a:rPr>
              <a:t>. </a:t>
            </a:r>
            <a:r>
              <a:rPr lang="en-GB" b="1" i="1" dirty="0" err="1">
                <a:solidFill>
                  <a:srgbClr val="C00000"/>
                </a:solidFill>
              </a:rPr>
              <a:t>L’entreprenariat</a:t>
            </a:r>
            <a:r>
              <a:rPr lang="en-GB" b="1" i="1" dirty="0">
                <a:solidFill>
                  <a:srgbClr val="C00000"/>
                </a:solidFill>
              </a:rPr>
              <a:t> </a:t>
            </a:r>
            <a:r>
              <a:rPr lang="en-GB" b="1" i="1" dirty="0" err="1">
                <a:solidFill>
                  <a:srgbClr val="C00000"/>
                </a:solidFill>
              </a:rPr>
              <a:t>progresse</a:t>
            </a:r>
            <a:r>
              <a:rPr lang="en-GB" b="1" i="1" dirty="0">
                <a:solidFill>
                  <a:srgbClr val="C00000"/>
                </a:solidFill>
              </a:rPr>
              <a:t>, </a:t>
            </a:r>
            <a:r>
              <a:rPr lang="en-GB" b="1" i="1" dirty="0" err="1">
                <a:solidFill>
                  <a:srgbClr val="C00000"/>
                </a:solidFill>
              </a:rPr>
              <a:t>notamment</a:t>
            </a:r>
            <a:r>
              <a:rPr lang="en-GB" b="1" i="1" dirty="0">
                <a:solidFill>
                  <a:srgbClr val="C00000"/>
                </a:solidFill>
              </a:rPr>
              <a:t> chez les </a:t>
            </a:r>
            <a:r>
              <a:rPr lang="en-GB" b="1" i="1" dirty="0" err="1">
                <a:solidFill>
                  <a:srgbClr val="C00000"/>
                </a:solidFill>
              </a:rPr>
              <a:t>Ingénieurs</a:t>
            </a:r>
            <a:r>
              <a:rPr lang="en-GB" b="1" i="1" dirty="0">
                <a:solidFill>
                  <a:srgbClr val="C00000"/>
                </a:solidFill>
              </a:rPr>
              <a:t> de + de 40 ans.</a:t>
            </a:r>
          </a:p>
        </p:txBody>
      </p:sp>
      <p:graphicFrame>
        <p:nvGraphicFramePr>
          <p:cNvPr id="6" name="Graphique 5">
            <a:extLst>
              <a:ext uri="{FF2B5EF4-FFF2-40B4-BE49-F238E27FC236}">
                <a16:creationId xmlns:a16="http://schemas.microsoft.com/office/drawing/2014/main" id="{E7C6A6A8-3D36-43BB-A684-17E864DA7CC6}"/>
              </a:ext>
            </a:extLst>
          </p:cNvPr>
          <p:cNvGraphicFramePr>
            <a:graphicFrameLocks/>
          </p:cNvGraphicFramePr>
          <p:nvPr>
            <p:extLst>
              <p:ext uri="{D42A27DB-BD31-4B8C-83A1-F6EECF244321}">
                <p14:modId xmlns:p14="http://schemas.microsoft.com/office/powerpoint/2010/main" val="3970894504"/>
              </p:ext>
            </p:extLst>
          </p:nvPr>
        </p:nvGraphicFramePr>
        <p:xfrm>
          <a:off x="2361509" y="1211044"/>
          <a:ext cx="7372350" cy="402907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F593596C-4F1F-47DA-99FA-240656136DE6}"/>
              </a:ext>
            </a:extLst>
          </p:cNvPr>
          <p:cNvSpPr/>
          <p:nvPr/>
        </p:nvSpPr>
        <p:spPr>
          <a:xfrm>
            <a:off x="4722001" y="895701"/>
            <a:ext cx="2747995" cy="315343"/>
          </a:xfrm>
          <a:prstGeom prst="rect">
            <a:avLst/>
          </a:prstGeom>
        </p:spPr>
        <p:txBody>
          <a:bodyPr wrap="none">
            <a:spAutoFit/>
          </a:bodyPr>
          <a:lstStyle/>
          <a:p>
            <a:pPr marL="320675" indent="-319088" algn="ctr">
              <a:lnSpc>
                <a:spcPct val="78000"/>
              </a:lnSpc>
              <a:spcBef>
                <a:spcPts val="8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pPr>
            <a:r>
              <a:rPr lang="en-GB" b="1" u="sng" dirty="0">
                <a:solidFill>
                  <a:srgbClr val="00B050"/>
                </a:solidFill>
              </a:rPr>
              <a:t>QUEL EST VOTRE STATUT ? </a:t>
            </a:r>
          </a:p>
        </p:txBody>
      </p:sp>
      <p:sp>
        <p:nvSpPr>
          <p:cNvPr id="8" name="Rectangle 7">
            <a:extLst>
              <a:ext uri="{FF2B5EF4-FFF2-40B4-BE49-F238E27FC236}">
                <a16:creationId xmlns:a16="http://schemas.microsoft.com/office/drawing/2014/main" id="{BA12BD39-5A2F-4174-8CCA-2F8BCE996716}"/>
              </a:ext>
            </a:extLst>
          </p:cNvPr>
          <p:cNvSpPr/>
          <p:nvPr/>
        </p:nvSpPr>
        <p:spPr>
          <a:xfrm>
            <a:off x="2852734" y="5431286"/>
            <a:ext cx="6929439" cy="835229"/>
          </a:xfrm>
          <a:prstGeom prst="rect">
            <a:avLst/>
          </a:prstGeom>
        </p:spPr>
        <p:txBody>
          <a:bodyPr wrap="square">
            <a:spAutoFit/>
          </a:bodyPr>
          <a:lstStyle/>
          <a:p>
            <a:pPr marL="320675" indent="-319088" algn="ctr">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n-GB" b="1" dirty="0">
                <a:solidFill>
                  <a:schemeClr val="bg1">
                    <a:lumMod val="50000"/>
                  </a:schemeClr>
                </a:solidFill>
              </a:rPr>
              <a:t>Cadre            66 % (62)</a:t>
            </a:r>
          </a:p>
          <a:p>
            <a:pPr marL="320675" indent="-319088" algn="ctr">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n-GB" sz="800" b="1" dirty="0"/>
              <a:t>   </a:t>
            </a:r>
          </a:p>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n-GB" b="1" i="1" dirty="0">
                <a:solidFill>
                  <a:srgbClr val="990000"/>
                </a:solidFill>
              </a:rPr>
              <a:t>Promo sortie </a:t>
            </a:r>
            <a:r>
              <a:rPr lang="en-GB" b="1" i="1" dirty="0" err="1">
                <a:solidFill>
                  <a:srgbClr val="990000"/>
                </a:solidFill>
              </a:rPr>
              <a:t>en</a:t>
            </a:r>
            <a:r>
              <a:rPr lang="en-GB" b="1" i="1" dirty="0">
                <a:solidFill>
                  <a:srgbClr val="990000"/>
                </a:solidFill>
              </a:rPr>
              <a:t> 2013 : 51% de cadres; pour les </a:t>
            </a:r>
            <a:r>
              <a:rPr lang="en-GB" b="1" i="1" dirty="0" err="1">
                <a:solidFill>
                  <a:srgbClr val="990000"/>
                </a:solidFill>
              </a:rPr>
              <a:t>autres</a:t>
            </a:r>
            <a:r>
              <a:rPr lang="en-GB" b="1" i="1" dirty="0">
                <a:solidFill>
                  <a:srgbClr val="990000"/>
                </a:solidFill>
              </a:rPr>
              <a:t> promos : 71 %</a:t>
            </a:r>
          </a:p>
        </p:txBody>
      </p:sp>
      <p:sp>
        <p:nvSpPr>
          <p:cNvPr id="9" name="Rectangle 8">
            <a:extLst>
              <a:ext uri="{FF2B5EF4-FFF2-40B4-BE49-F238E27FC236}">
                <a16:creationId xmlns:a16="http://schemas.microsoft.com/office/drawing/2014/main" id="{5EDC9E2D-DAC6-4C2B-B076-95A9406E209C}"/>
              </a:ext>
            </a:extLst>
          </p:cNvPr>
          <p:cNvSpPr/>
          <p:nvPr/>
        </p:nvSpPr>
        <p:spPr>
          <a:xfrm>
            <a:off x="4722001" y="6376304"/>
            <a:ext cx="2651367" cy="226216"/>
          </a:xfrm>
          <a:prstGeom prst="rect">
            <a:avLst/>
          </a:prstGeom>
        </p:spPr>
        <p:txBody>
          <a:bodyPr wrap="none">
            <a:spAutoFit/>
          </a:bodyPr>
          <a:lstStyle/>
          <a:p>
            <a:pPr marL="320675" indent="-319088">
              <a:lnSpc>
                <a:spcPct val="87000"/>
              </a:lnSpc>
              <a:spcBef>
                <a:spcPts val="600"/>
              </a:spcBef>
              <a:buClrTx/>
              <a:buFontTx/>
              <a:buNone/>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a:pPr>
            <a:r>
              <a:rPr lang="en-GB" sz="1000" b="1" dirty="0">
                <a:solidFill>
                  <a:srgbClr val="990000"/>
                </a:solidFill>
              </a:rPr>
              <a:t>(1) </a:t>
            </a:r>
            <a:r>
              <a:rPr lang="en-GB" sz="1000" b="1" dirty="0" err="1">
                <a:solidFill>
                  <a:srgbClr val="990000"/>
                </a:solidFill>
              </a:rPr>
              <a:t>Cotisant</a:t>
            </a:r>
            <a:r>
              <a:rPr lang="en-GB" sz="1000" b="1" dirty="0">
                <a:solidFill>
                  <a:srgbClr val="990000"/>
                </a:solidFill>
              </a:rPr>
              <a:t> à </a:t>
            </a:r>
            <a:r>
              <a:rPr lang="en-GB" sz="1000" b="1" dirty="0" err="1">
                <a:solidFill>
                  <a:srgbClr val="990000"/>
                </a:solidFill>
              </a:rPr>
              <a:t>une</a:t>
            </a:r>
            <a:r>
              <a:rPr lang="en-GB" sz="1000" b="1" dirty="0">
                <a:solidFill>
                  <a:srgbClr val="990000"/>
                </a:solidFill>
              </a:rPr>
              <a:t> </a:t>
            </a:r>
            <a:r>
              <a:rPr lang="en-GB" sz="1000" b="1" dirty="0" err="1">
                <a:solidFill>
                  <a:srgbClr val="990000"/>
                </a:solidFill>
              </a:rPr>
              <a:t>Caisse</a:t>
            </a:r>
            <a:r>
              <a:rPr lang="en-GB" sz="1000" b="1" dirty="0">
                <a:solidFill>
                  <a:srgbClr val="990000"/>
                </a:solidFill>
              </a:rPr>
              <a:t> de </a:t>
            </a:r>
            <a:r>
              <a:rPr lang="en-GB" sz="1000" b="1" dirty="0" err="1">
                <a:solidFill>
                  <a:srgbClr val="990000"/>
                </a:solidFill>
              </a:rPr>
              <a:t>Retraite</a:t>
            </a:r>
            <a:r>
              <a:rPr lang="en-GB" sz="1000" b="1" dirty="0">
                <a:solidFill>
                  <a:srgbClr val="990000"/>
                </a:solidFill>
              </a:rPr>
              <a:t> de Cadres</a:t>
            </a:r>
          </a:p>
        </p:txBody>
      </p:sp>
    </p:spTree>
    <p:extLst>
      <p:ext uri="{BB962C8B-B14F-4D97-AF65-F5344CB8AC3E}">
        <p14:creationId xmlns:p14="http://schemas.microsoft.com/office/powerpoint/2010/main" val="372452490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843</TotalTime>
  <Words>1640</Words>
  <Application>Microsoft Office PowerPoint</Application>
  <PresentationFormat>Grand écran</PresentationFormat>
  <Paragraphs>552</Paragraphs>
  <Slides>29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29</vt:i4>
      </vt:variant>
    </vt:vector>
  </HeadingPairs>
  <TitlesOfParts>
    <vt:vector size="36" baseType="lpstr">
      <vt:lpstr>Arial</vt:lpstr>
      <vt:lpstr>Arial Black</vt:lpstr>
      <vt:lpstr>Arial Rounded MT Bold</vt:lpstr>
      <vt:lpstr>Calibri</vt:lpstr>
      <vt:lpstr>Calibri Light</vt:lpstr>
      <vt:lpstr>Lucida Sans Unicode</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SYNTHESE (Suite)</vt:lpstr>
      <vt:lpstr>EN CONCLUSION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Isabelle</dc:creator>
  <cp:lastModifiedBy>Isabelle</cp:lastModifiedBy>
  <cp:revision>62</cp:revision>
  <cp:lastPrinted>2017-11-23T10:52:10Z</cp:lastPrinted>
  <dcterms:created xsi:type="dcterms:W3CDTF">2017-11-14T13:57:06Z</dcterms:created>
  <dcterms:modified xsi:type="dcterms:W3CDTF">2017-11-30T11:09:30Z</dcterms:modified>
</cp:coreProperties>
</file>