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18"/>
  </p:handoutMasterIdLst>
  <p:sldIdLst>
    <p:sldId id="256" r:id="rId2"/>
    <p:sldId id="270" r:id="rId3"/>
    <p:sldId id="257" r:id="rId4"/>
    <p:sldId id="258" r:id="rId5"/>
    <p:sldId id="259" r:id="rId6"/>
    <p:sldId id="265" r:id="rId7"/>
    <p:sldId id="260" r:id="rId8"/>
    <p:sldId id="266" r:id="rId9"/>
    <p:sldId id="261" r:id="rId10"/>
    <p:sldId id="267" r:id="rId11"/>
    <p:sldId id="262" r:id="rId12"/>
    <p:sldId id="263" r:id="rId13"/>
    <p:sldId id="268" r:id="rId14"/>
    <p:sldId id="264" r:id="rId15"/>
    <p:sldId id="269"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r Cousin" initials="GC" lastIdx="3" clrIdx="0">
    <p:extLst>
      <p:ext uri="{19B8F6BF-5375-455C-9EA6-DF929625EA0E}">
        <p15:presenceInfo xmlns:p15="http://schemas.microsoft.com/office/powerpoint/2012/main" userId="Mr Cousi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544" autoAdjust="0"/>
    <p:restoredTop sz="94660"/>
  </p:normalViewPr>
  <p:slideViewPr>
    <p:cSldViewPr snapToGrid="0">
      <p:cViewPr varScale="1">
        <p:scale>
          <a:sx n="76" d="100"/>
          <a:sy n="76" d="100"/>
        </p:scale>
        <p:origin x="47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33C9ED6-CA65-4F90-A4BE-3AEFD0D12611}" type="datetimeFigureOut">
              <a:rPr lang="fr-FR" smtClean="0"/>
              <a:t>03/02/2021</a:t>
            </a:fld>
            <a:endParaRPr lang="fr-FR"/>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CFE7DFC-679D-4F9B-BCA5-3852820ACE8C}" type="slidenum">
              <a:rPr lang="fr-FR" smtClean="0"/>
              <a:t>‹N°›</a:t>
            </a:fld>
            <a:endParaRPr lang="fr-FR"/>
          </a:p>
        </p:txBody>
      </p:sp>
    </p:spTree>
    <p:extLst>
      <p:ext uri="{BB962C8B-B14F-4D97-AF65-F5344CB8AC3E}">
        <p14:creationId xmlns:p14="http://schemas.microsoft.com/office/powerpoint/2010/main" val="380672354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2A54C80-263E-416B-A8E0-580EDEADCBDC}" type="datetimeFigureOut">
              <a:rPr lang="en-US" dirty="0"/>
              <a:t>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2/3/2021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72640" y="616371"/>
            <a:ext cx="6543040" cy="1646302"/>
          </a:xfrm>
        </p:spPr>
        <p:txBody>
          <a:bodyPr/>
          <a:lstStyle/>
          <a:p>
            <a:r>
              <a:rPr lang="fr-FR" sz="6000" dirty="0" smtClean="0"/>
              <a:t>Enquête IESF 2020</a:t>
            </a:r>
            <a:endParaRPr lang="fr-FR" sz="6000" dirty="0"/>
          </a:p>
        </p:txBody>
      </p:sp>
      <p:sp>
        <p:nvSpPr>
          <p:cNvPr id="3" name="Sous-titre 2"/>
          <p:cNvSpPr>
            <a:spLocks noGrp="1"/>
          </p:cNvSpPr>
          <p:nvPr>
            <p:ph type="subTitle" idx="1"/>
          </p:nvPr>
        </p:nvSpPr>
        <p:spPr>
          <a:xfrm>
            <a:off x="1463039" y="4030513"/>
            <a:ext cx="6868161" cy="1096899"/>
          </a:xfrm>
        </p:spPr>
        <p:txBody>
          <a:bodyPr>
            <a:normAutofit fontScale="55000" lnSpcReduction="20000"/>
          </a:bodyPr>
          <a:lstStyle/>
          <a:p>
            <a:r>
              <a:rPr lang="fr-FR" sz="4600" b="1" dirty="0" smtClean="0"/>
              <a:t>Réponses des ingénieurs ESA Angers, PURPAN Toulouse, ISA Lille, ISARA Lyon</a:t>
            </a:r>
          </a:p>
          <a:p>
            <a:r>
              <a:rPr lang="fr-FR" sz="2400" b="1" dirty="0" smtClean="0"/>
              <a:t>Réalisée en Février-avril 2020, Synthèse Gérard Cousin 2020-11</a:t>
            </a:r>
            <a:endParaRPr lang="fr-FR" sz="2400" b="1" dirty="0"/>
          </a:p>
        </p:txBody>
      </p:sp>
    </p:spTree>
    <p:extLst>
      <p:ext uri="{BB962C8B-B14F-4D97-AF65-F5344CB8AC3E}">
        <p14:creationId xmlns:p14="http://schemas.microsoft.com/office/powerpoint/2010/main" val="35822356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Responsabilités hiérarchiques exercées</a:t>
            </a:r>
            <a:br>
              <a:rPr lang="fr-FR" dirty="0" smtClean="0"/>
            </a:br>
            <a:r>
              <a:rPr lang="fr-FR" sz="2400" dirty="0" smtClean="0"/>
              <a:t>Commentaires</a:t>
            </a:r>
            <a:endParaRPr lang="fr-FR" sz="2400" dirty="0"/>
          </a:p>
        </p:txBody>
      </p:sp>
      <p:sp>
        <p:nvSpPr>
          <p:cNvPr id="3" name="Espace réservé du contenu 2"/>
          <p:cNvSpPr>
            <a:spLocks noGrp="1"/>
          </p:cNvSpPr>
          <p:nvPr>
            <p:ph idx="1"/>
          </p:nvPr>
        </p:nvSpPr>
        <p:spPr/>
        <p:txBody>
          <a:bodyPr>
            <a:normAutofit lnSpcReduction="10000"/>
          </a:bodyPr>
          <a:lstStyle/>
          <a:p>
            <a:r>
              <a:rPr lang="fr-FR" dirty="0" smtClean="0"/>
              <a:t>-au fil des années d’expériences, nos ingénieurs exercent de plus en plus de 	responsabilités hiérarchiques.</a:t>
            </a:r>
          </a:p>
          <a:p>
            <a:endParaRPr lang="fr-FR" dirty="0"/>
          </a:p>
          <a:p>
            <a:r>
              <a:rPr lang="fr-FR" dirty="0" smtClean="0"/>
              <a:t>-pour la responsabilité d’une petite équipe, ou d’un service ou d’un département, il n’y a pas de différence entre nos ingénieurs et l’ensemble des ingénieurs.</a:t>
            </a:r>
          </a:p>
          <a:p>
            <a:endParaRPr lang="fr-FR" dirty="0"/>
          </a:p>
          <a:p>
            <a:r>
              <a:rPr lang="fr-FR" dirty="0" smtClean="0"/>
              <a:t>-en ce qui concerne l’exercice d’une direction générale, 9,9% de nos 	ingénieurs l’exerce, pour seulement 7,2% pour </a:t>
            </a:r>
            <a:r>
              <a:rPr lang="fr-FR" smtClean="0"/>
              <a:t>l’ensemble des </a:t>
            </a:r>
            <a:r>
              <a:rPr lang="fr-FR" dirty="0" smtClean="0"/>
              <a:t>ingénieurs.</a:t>
            </a:r>
          </a:p>
          <a:p>
            <a:endParaRPr lang="fr-FR" dirty="0"/>
          </a:p>
          <a:p>
            <a:r>
              <a:rPr lang="fr-FR" dirty="0" smtClean="0"/>
              <a:t>-après 50 ans, plus d’un de nos ingénieurs sur 4 exerce une fonction de 	direction générale.</a:t>
            </a:r>
            <a:endParaRPr lang="fr-FR" dirty="0"/>
          </a:p>
        </p:txBody>
      </p:sp>
    </p:spTree>
    <p:extLst>
      <p:ext uri="{BB962C8B-B14F-4D97-AF65-F5344CB8AC3E}">
        <p14:creationId xmlns:p14="http://schemas.microsoft.com/office/powerpoint/2010/main" val="15252668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Nature de l’emploi actuel, </a:t>
            </a:r>
            <a:r>
              <a:rPr lang="fr-FR" sz="2400" dirty="0" smtClean="0"/>
              <a:t>au 31/12/2019</a:t>
            </a:r>
            <a:endParaRPr lang="fr-FR" sz="2400"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59375235"/>
              </p:ext>
            </p:extLst>
          </p:nvPr>
        </p:nvGraphicFramePr>
        <p:xfrm>
          <a:off x="677863" y="2160588"/>
          <a:ext cx="8596315" cy="3845560"/>
        </p:xfrm>
        <a:graphic>
          <a:graphicData uri="http://schemas.openxmlformats.org/drawingml/2006/table">
            <a:tbl>
              <a:tblPr firstRow="1" bandRow="1">
                <a:tableStyleId>{5C22544A-7EE6-4342-B048-85BDC9FD1C3A}</a:tableStyleId>
              </a:tblPr>
              <a:tblGrid>
                <a:gridCol w="1798637"/>
                <a:gridCol w="1079500"/>
                <a:gridCol w="1028700"/>
                <a:gridCol w="1005343"/>
                <a:gridCol w="1052057"/>
                <a:gridCol w="1295400"/>
                <a:gridCol w="1336678"/>
              </a:tblGrid>
              <a:tr h="370840">
                <a:tc>
                  <a:txBody>
                    <a:bodyPr/>
                    <a:lstStyle/>
                    <a:p>
                      <a:r>
                        <a:rPr lang="fr-FR" dirty="0" smtClean="0"/>
                        <a:t>Nature</a:t>
                      </a:r>
                      <a:endParaRPr lang="fr-FR" dirty="0"/>
                    </a:p>
                  </a:txBody>
                  <a:tcPr/>
                </a:tc>
                <a:tc>
                  <a:txBody>
                    <a:bodyPr/>
                    <a:lstStyle/>
                    <a:p>
                      <a:r>
                        <a:rPr lang="fr-FR" dirty="0" smtClean="0"/>
                        <a:t>Ingénia &lt;30 ans</a:t>
                      </a:r>
                      <a:endParaRPr lang="fr-FR" dirty="0"/>
                    </a:p>
                  </a:txBody>
                  <a:tcPr/>
                </a:tc>
                <a:tc>
                  <a:txBody>
                    <a:bodyPr/>
                    <a:lstStyle/>
                    <a:p>
                      <a:r>
                        <a:rPr lang="fr-FR" dirty="0" smtClean="0"/>
                        <a:t>30-39 ans</a:t>
                      </a:r>
                      <a:endParaRPr lang="fr-FR" dirty="0"/>
                    </a:p>
                  </a:txBody>
                  <a:tcPr/>
                </a:tc>
                <a:tc>
                  <a:txBody>
                    <a:bodyPr/>
                    <a:lstStyle/>
                    <a:p>
                      <a:r>
                        <a:rPr lang="fr-FR" dirty="0" smtClean="0"/>
                        <a:t>40-49 ans</a:t>
                      </a:r>
                      <a:endParaRPr lang="fr-FR" dirty="0"/>
                    </a:p>
                  </a:txBody>
                  <a:tcPr/>
                </a:tc>
                <a:tc>
                  <a:txBody>
                    <a:bodyPr/>
                    <a:lstStyle/>
                    <a:p>
                      <a:r>
                        <a:rPr lang="fr-FR" dirty="0" smtClean="0"/>
                        <a:t>50-64 ans</a:t>
                      </a:r>
                      <a:endParaRPr lang="fr-FR" dirty="0"/>
                    </a:p>
                  </a:txBody>
                  <a:tcPr/>
                </a:tc>
                <a:tc>
                  <a:txBody>
                    <a:bodyPr/>
                    <a:lstStyle/>
                    <a:p>
                      <a:r>
                        <a:rPr lang="fr-FR" dirty="0" smtClean="0"/>
                        <a:t>Ingénia ensemble</a:t>
                      </a:r>
                      <a:endParaRPr lang="fr-FR" dirty="0"/>
                    </a:p>
                  </a:txBody>
                  <a:tcPr/>
                </a:tc>
                <a:tc>
                  <a:txBody>
                    <a:bodyPr/>
                    <a:lstStyle/>
                    <a:p>
                      <a:r>
                        <a:rPr lang="fr-FR" dirty="0" smtClean="0"/>
                        <a:t>Tous</a:t>
                      </a:r>
                      <a:r>
                        <a:rPr lang="fr-FR" baseline="0" dirty="0" smtClean="0"/>
                        <a:t> ingénieurs2</a:t>
                      </a:r>
                      <a:endParaRPr lang="fr-FR" dirty="0"/>
                    </a:p>
                  </a:txBody>
                  <a:tcPr/>
                </a:tc>
              </a:tr>
              <a:tr h="370840">
                <a:tc>
                  <a:txBody>
                    <a:bodyPr/>
                    <a:lstStyle/>
                    <a:p>
                      <a:r>
                        <a:rPr lang="fr-FR" dirty="0" smtClean="0"/>
                        <a:t>1</a:t>
                      </a:r>
                      <a:r>
                        <a:rPr lang="fr-FR" baseline="30000" dirty="0" smtClean="0"/>
                        <a:t>er</a:t>
                      </a:r>
                      <a:r>
                        <a:rPr lang="fr-FR" dirty="0" smtClean="0"/>
                        <a:t> emploi après diplôme</a:t>
                      </a:r>
                      <a:endParaRPr lang="fr-FR" dirty="0"/>
                    </a:p>
                  </a:txBody>
                  <a:tcPr/>
                </a:tc>
                <a:tc>
                  <a:txBody>
                    <a:bodyPr/>
                    <a:lstStyle/>
                    <a:p>
                      <a:r>
                        <a:rPr lang="fr-FR" dirty="0" smtClean="0"/>
                        <a:t>  25,9%</a:t>
                      </a:r>
                      <a:endParaRPr lang="fr-FR" dirty="0"/>
                    </a:p>
                  </a:txBody>
                  <a:tcPr/>
                </a:tc>
                <a:tc>
                  <a:txBody>
                    <a:bodyPr/>
                    <a:lstStyle/>
                    <a:p>
                      <a:r>
                        <a:rPr lang="fr-FR" dirty="0" smtClean="0"/>
                        <a:t>   8,2%</a:t>
                      </a:r>
                      <a:endParaRPr lang="fr-FR" dirty="0"/>
                    </a:p>
                  </a:txBody>
                  <a:tcPr/>
                </a:tc>
                <a:tc>
                  <a:txBody>
                    <a:bodyPr/>
                    <a:lstStyle/>
                    <a:p>
                      <a:r>
                        <a:rPr lang="fr-FR" dirty="0" smtClean="0"/>
                        <a:t>    5,5%</a:t>
                      </a:r>
                      <a:endParaRPr lang="fr-FR" dirty="0"/>
                    </a:p>
                  </a:txBody>
                  <a:tcPr/>
                </a:tc>
                <a:tc>
                  <a:txBody>
                    <a:bodyPr/>
                    <a:lstStyle/>
                    <a:p>
                      <a:r>
                        <a:rPr lang="fr-FR" dirty="0" smtClean="0"/>
                        <a:t>    4,9%</a:t>
                      </a:r>
                      <a:endParaRPr lang="fr-FR" dirty="0"/>
                    </a:p>
                  </a:txBody>
                  <a:tcPr/>
                </a:tc>
                <a:tc>
                  <a:txBody>
                    <a:bodyPr/>
                    <a:lstStyle/>
                    <a:p>
                      <a:r>
                        <a:rPr lang="fr-FR" dirty="0" smtClean="0"/>
                        <a:t>      10,9%</a:t>
                      </a:r>
                      <a:endParaRPr lang="fr-FR" dirty="0"/>
                    </a:p>
                  </a:txBody>
                  <a:tcPr/>
                </a:tc>
                <a:tc>
                  <a:txBody>
                    <a:bodyPr/>
                    <a:lstStyle/>
                    <a:p>
                      <a:r>
                        <a:rPr lang="fr-FR" dirty="0" smtClean="0"/>
                        <a:t>    16,8%</a:t>
                      </a:r>
                      <a:endParaRPr lang="fr-FR" dirty="0"/>
                    </a:p>
                  </a:txBody>
                  <a:tcPr/>
                </a:tc>
              </a:tr>
              <a:tr h="370840">
                <a:tc>
                  <a:txBody>
                    <a:bodyPr/>
                    <a:lstStyle/>
                    <a:p>
                      <a:r>
                        <a:rPr lang="fr-FR" dirty="0" smtClean="0"/>
                        <a:t>Changement d’employeur</a:t>
                      </a:r>
                      <a:endParaRPr lang="fr-FR" dirty="0"/>
                    </a:p>
                  </a:txBody>
                  <a:tcPr/>
                </a:tc>
                <a:tc>
                  <a:txBody>
                    <a:bodyPr/>
                    <a:lstStyle/>
                    <a:p>
                      <a:r>
                        <a:rPr lang="fr-FR" dirty="0" smtClean="0"/>
                        <a:t>  54,9%</a:t>
                      </a:r>
                      <a:endParaRPr lang="fr-FR" dirty="0"/>
                    </a:p>
                  </a:txBody>
                  <a:tcPr/>
                </a:tc>
                <a:tc>
                  <a:txBody>
                    <a:bodyPr/>
                    <a:lstStyle/>
                    <a:p>
                      <a:r>
                        <a:rPr lang="fr-FR" dirty="0" smtClean="0"/>
                        <a:t>  58,5%</a:t>
                      </a:r>
                      <a:endParaRPr lang="fr-FR" dirty="0"/>
                    </a:p>
                  </a:txBody>
                  <a:tcPr/>
                </a:tc>
                <a:tc>
                  <a:txBody>
                    <a:bodyPr/>
                    <a:lstStyle/>
                    <a:p>
                      <a:r>
                        <a:rPr lang="fr-FR" dirty="0" smtClean="0"/>
                        <a:t>  52,4%</a:t>
                      </a:r>
                      <a:endParaRPr lang="fr-FR" dirty="0"/>
                    </a:p>
                  </a:txBody>
                  <a:tcPr/>
                </a:tc>
                <a:tc>
                  <a:txBody>
                    <a:bodyPr/>
                    <a:lstStyle/>
                    <a:p>
                      <a:r>
                        <a:rPr lang="fr-FR" dirty="0" smtClean="0"/>
                        <a:t>   49,4%</a:t>
                      </a:r>
                      <a:endParaRPr lang="fr-FR" dirty="0"/>
                    </a:p>
                  </a:txBody>
                  <a:tcPr/>
                </a:tc>
                <a:tc>
                  <a:txBody>
                    <a:bodyPr/>
                    <a:lstStyle/>
                    <a:p>
                      <a:r>
                        <a:rPr lang="fr-FR" dirty="0" smtClean="0"/>
                        <a:t>      54,3%</a:t>
                      </a:r>
                      <a:endParaRPr lang="fr-FR" dirty="0"/>
                    </a:p>
                  </a:txBody>
                  <a:tcPr/>
                </a:tc>
                <a:tc>
                  <a:txBody>
                    <a:bodyPr/>
                    <a:lstStyle/>
                    <a:p>
                      <a:r>
                        <a:rPr lang="fr-FR" dirty="0" smtClean="0"/>
                        <a:t>    45,0%</a:t>
                      </a:r>
                      <a:endParaRPr lang="fr-FR" dirty="0"/>
                    </a:p>
                  </a:txBody>
                  <a:tcPr/>
                </a:tc>
              </a:tr>
              <a:tr h="370840">
                <a:tc>
                  <a:txBody>
                    <a:bodyPr/>
                    <a:lstStyle/>
                    <a:p>
                      <a:r>
                        <a:rPr lang="fr-FR" dirty="0" smtClean="0"/>
                        <a:t>Changement de poste</a:t>
                      </a:r>
                      <a:endParaRPr lang="fr-FR" dirty="0"/>
                    </a:p>
                  </a:txBody>
                  <a:tcPr/>
                </a:tc>
                <a:tc>
                  <a:txBody>
                    <a:bodyPr/>
                    <a:lstStyle/>
                    <a:p>
                      <a:r>
                        <a:rPr lang="fr-FR" dirty="0" smtClean="0"/>
                        <a:t>  16,9%</a:t>
                      </a:r>
                      <a:endParaRPr lang="fr-FR" dirty="0"/>
                    </a:p>
                  </a:txBody>
                  <a:tcPr/>
                </a:tc>
                <a:tc>
                  <a:txBody>
                    <a:bodyPr/>
                    <a:lstStyle/>
                    <a:p>
                      <a:r>
                        <a:rPr lang="fr-FR" dirty="0" smtClean="0"/>
                        <a:t>  28,4%</a:t>
                      </a:r>
                      <a:endParaRPr lang="fr-FR" dirty="0"/>
                    </a:p>
                  </a:txBody>
                  <a:tcPr/>
                </a:tc>
                <a:tc>
                  <a:txBody>
                    <a:bodyPr/>
                    <a:lstStyle/>
                    <a:p>
                      <a:r>
                        <a:rPr lang="fr-FR" dirty="0" smtClean="0"/>
                        <a:t>  39,9%</a:t>
                      </a:r>
                      <a:endParaRPr lang="fr-FR" dirty="0"/>
                    </a:p>
                  </a:txBody>
                  <a:tcPr/>
                </a:tc>
                <a:tc>
                  <a:txBody>
                    <a:bodyPr/>
                    <a:lstStyle/>
                    <a:p>
                      <a:r>
                        <a:rPr lang="fr-FR" dirty="0" smtClean="0"/>
                        <a:t>   39,0%</a:t>
                      </a:r>
                      <a:endParaRPr lang="fr-FR" dirty="0"/>
                    </a:p>
                  </a:txBody>
                  <a:tcPr/>
                </a:tc>
                <a:tc>
                  <a:txBody>
                    <a:bodyPr/>
                    <a:lstStyle/>
                    <a:p>
                      <a:r>
                        <a:rPr lang="fr-FR" dirty="0" smtClean="0"/>
                        <a:t>      30,7%</a:t>
                      </a:r>
                      <a:endParaRPr lang="fr-FR" dirty="0"/>
                    </a:p>
                  </a:txBody>
                  <a:tcPr/>
                </a:tc>
                <a:tc>
                  <a:txBody>
                    <a:bodyPr/>
                    <a:lstStyle/>
                    <a:p>
                      <a:r>
                        <a:rPr lang="fr-FR" dirty="0" smtClean="0"/>
                        <a:t>    35,6%</a:t>
                      </a:r>
                      <a:endParaRPr lang="fr-FR" dirty="0"/>
                    </a:p>
                  </a:txBody>
                  <a:tcPr/>
                </a:tc>
              </a:tr>
              <a:tr h="370840">
                <a:tc>
                  <a:txBody>
                    <a:bodyPr/>
                    <a:lstStyle/>
                    <a:p>
                      <a:r>
                        <a:rPr lang="fr-FR" dirty="0" smtClean="0"/>
                        <a:t>Création de son emploi</a:t>
                      </a:r>
                      <a:endParaRPr lang="fr-FR" dirty="0"/>
                    </a:p>
                  </a:txBody>
                  <a:tcPr/>
                </a:tc>
                <a:tc>
                  <a:txBody>
                    <a:bodyPr/>
                    <a:lstStyle/>
                    <a:p>
                      <a:r>
                        <a:rPr lang="fr-FR" dirty="0" smtClean="0"/>
                        <a:t>   2,3%</a:t>
                      </a:r>
                      <a:endParaRPr lang="fr-FR" dirty="0"/>
                    </a:p>
                  </a:txBody>
                  <a:tcPr/>
                </a:tc>
                <a:tc>
                  <a:txBody>
                    <a:bodyPr/>
                    <a:lstStyle/>
                    <a:p>
                      <a:r>
                        <a:rPr lang="fr-FR" dirty="0" smtClean="0"/>
                        <a:t>    4,9%</a:t>
                      </a:r>
                      <a:endParaRPr lang="fr-FR" dirty="0"/>
                    </a:p>
                  </a:txBody>
                  <a:tcPr/>
                </a:tc>
                <a:tc>
                  <a:txBody>
                    <a:bodyPr/>
                    <a:lstStyle/>
                    <a:p>
                      <a:r>
                        <a:rPr lang="fr-FR" dirty="0" smtClean="0"/>
                        <a:t>    2,2%</a:t>
                      </a:r>
                      <a:endParaRPr lang="fr-FR" dirty="0"/>
                    </a:p>
                  </a:txBody>
                  <a:tcPr/>
                </a:tc>
                <a:tc>
                  <a:txBody>
                    <a:bodyPr/>
                    <a:lstStyle/>
                    <a:p>
                      <a:r>
                        <a:rPr lang="fr-FR" dirty="0" smtClean="0"/>
                        <a:t>    6,7%</a:t>
                      </a:r>
                      <a:endParaRPr lang="fr-FR" dirty="0"/>
                    </a:p>
                  </a:txBody>
                  <a:tcPr/>
                </a:tc>
                <a:tc>
                  <a:txBody>
                    <a:bodyPr/>
                    <a:lstStyle/>
                    <a:p>
                      <a:r>
                        <a:rPr lang="fr-FR" dirty="0" smtClean="0"/>
                        <a:t>       4,1%</a:t>
                      </a:r>
                      <a:endParaRPr lang="fr-FR" dirty="0"/>
                    </a:p>
                  </a:txBody>
                  <a:tcPr/>
                </a:tc>
                <a:tc>
                  <a:txBody>
                    <a:bodyPr/>
                    <a:lstStyle/>
                    <a:p>
                      <a:r>
                        <a:rPr lang="fr-FR" dirty="0" smtClean="0"/>
                        <a:t>      2,6%</a:t>
                      </a:r>
                      <a:endParaRPr lang="fr-FR" dirty="0"/>
                    </a:p>
                  </a:txBody>
                  <a:tcPr/>
                </a:tc>
              </a:tr>
              <a:tr h="370840">
                <a:tc>
                  <a:txBody>
                    <a:bodyPr/>
                    <a:lstStyle/>
                    <a:p>
                      <a:r>
                        <a:rPr lang="fr-FR" dirty="0" smtClean="0"/>
                        <a:t>Ensemble</a:t>
                      </a:r>
                      <a:endParaRPr lang="fr-FR" dirty="0"/>
                    </a:p>
                  </a:txBody>
                  <a:tcPr/>
                </a:tc>
                <a:tc>
                  <a:txBody>
                    <a:bodyPr/>
                    <a:lstStyle/>
                    <a:p>
                      <a:r>
                        <a:rPr lang="fr-FR" dirty="0" smtClean="0"/>
                        <a:t>  100%</a:t>
                      </a:r>
                      <a:endParaRPr lang="fr-FR" dirty="0"/>
                    </a:p>
                  </a:txBody>
                  <a:tcPr/>
                </a:tc>
                <a:tc>
                  <a:txBody>
                    <a:bodyPr/>
                    <a:lstStyle/>
                    <a:p>
                      <a:r>
                        <a:rPr lang="fr-FR" dirty="0" smtClean="0"/>
                        <a:t>   100%</a:t>
                      </a:r>
                      <a:endParaRPr lang="fr-FR" dirty="0"/>
                    </a:p>
                  </a:txBody>
                  <a:tcPr/>
                </a:tc>
                <a:tc>
                  <a:txBody>
                    <a:bodyPr/>
                    <a:lstStyle/>
                    <a:p>
                      <a:r>
                        <a:rPr lang="fr-FR" dirty="0" smtClean="0"/>
                        <a:t>   100%</a:t>
                      </a:r>
                      <a:endParaRPr lang="fr-FR" dirty="0"/>
                    </a:p>
                  </a:txBody>
                  <a:tcPr/>
                </a:tc>
                <a:tc>
                  <a:txBody>
                    <a:bodyPr/>
                    <a:lstStyle/>
                    <a:p>
                      <a:r>
                        <a:rPr lang="fr-FR" dirty="0" smtClean="0"/>
                        <a:t>   100%</a:t>
                      </a:r>
                      <a:endParaRPr lang="fr-FR" dirty="0"/>
                    </a:p>
                  </a:txBody>
                  <a:tcPr/>
                </a:tc>
                <a:tc>
                  <a:txBody>
                    <a:bodyPr/>
                    <a:lstStyle/>
                    <a:p>
                      <a:r>
                        <a:rPr lang="fr-FR" dirty="0" smtClean="0"/>
                        <a:t>      100%</a:t>
                      </a:r>
                      <a:endParaRPr lang="fr-FR" dirty="0"/>
                    </a:p>
                  </a:txBody>
                  <a:tcPr/>
                </a:tc>
                <a:tc>
                  <a:txBody>
                    <a:bodyPr/>
                    <a:lstStyle/>
                    <a:p>
                      <a:r>
                        <a:rPr lang="fr-FR" dirty="0" smtClean="0"/>
                        <a:t>     100%</a:t>
                      </a:r>
                      <a:endParaRPr lang="fr-FR" dirty="0"/>
                    </a:p>
                  </a:txBody>
                  <a:tcPr/>
                </a:tc>
              </a:tr>
            </a:tbl>
          </a:graphicData>
        </a:graphic>
      </p:graphicFrame>
    </p:spTree>
    <p:extLst>
      <p:ext uri="{BB962C8B-B14F-4D97-AF65-F5344CB8AC3E}">
        <p14:creationId xmlns:p14="http://schemas.microsoft.com/office/powerpoint/2010/main" val="17626424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56168" y="609600"/>
            <a:ext cx="8596668" cy="1320800"/>
          </a:xfrm>
        </p:spPr>
        <p:txBody>
          <a:bodyPr>
            <a:normAutofit fontScale="90000"/>
          </a:bodyPr>
          <a:lstStyle/>
          <a:p>
            <a:r>
              <a:rPr lang="fr-FR" dirty="0" smtClean="0"/>
              <a:t>Salaires bruts médians France ingénieurs réseau France Agro3</a:t>
            </a:r>
            <a:br>
              <a:rPr lang="fr-FR" dirty="0" smtClean="0"/>
            </a:br>
            <a:r>
              <a:rPr lang="fr-FR" sz="2400" dirty="0" smtClean="0"/>
              <a:t>selon l’âge et le sexe, en euro</a:t>
            </a:r>
            <a:endParaRPr lang="fr-FR" sz="2400"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34463335"/>
              </p:ext>
            </p:extLst>
          </p:nvPr>
        </p:nvGraphicFramePr>
        <p:xfrm>
          <a:off x="677688" y="3087688"/>
          <a:ext cx="8596314" cy="1483360"/>
        </p:xfrm>
        <a:graphic>
          <a:graphicData uri="http://schemas.openxmlformats.org/drawingml/2006/table">
            <a:tbl>
              <a:tblPr firstRow="1" bandRow="1">
                <a:tableStyleId>{5C22544A-7EE6-4342-B048-85BDC9FD1C3A}</a:tableStyleId>
              </a:tblPr>
              <a:tblGrid>
                <a:gridCol w="1432719"/>
                <a:gridCol w="1432719"/>
                <a:gridCol w="1432719"/>
                <a:gridCol w="1432719"/>
                <a:gridCol w="1432719"/>
                <a:gridCol w="1432719"/>
              </a:tblGrid>
              <a:tr h="370840">
                <a:tc>
                  <a:txBody>
                    <a:bodyPr/>
                    <a:lstStyle/>
                    <a:p>
                      <a:r>
                        <a:rPr lang="fr-FR" dirty="0" smtClean="0"/>
                        <a:t>Sexe</a:t>
                      </a:r>
                      <a:endParaRPr lang="fr-FR" dirty="0"/>
                    </a:p>
                  </a:txBody>
                  <a:tcPr/>
                </a:tc>
                <a:tc>
                  <a:txBody>
                    <a:bodyPr/>
                    <a:lstStyle/>
                    <a:p>
                      <a:r>
                        <a:rPr lang="fr-FR" dirty="0" smtClean="0"/>
                        <a:t>&lt; 30</a:t>
                      </a:r>
                      <a:r>
                        <a:rPr lang="fr-FR" baseline="0" dirty="0" smtClean="0"/>
                        <a:t> ans</a:t>
                      </a:r>
                      <a:endParaRPr lang="fr-FR" dirty="0"/>
                    </a:p>
                  </a:txBody>
                  <a:tcPr/>
                </a:tc>
                <a:tc>
                  <a:txBody>
                    <a:bodyPr/>
                    <a:lstStyle/>
                    <a:p>
                      <a:r>
                        <a:rPr lang="fr-FR" dirty="0" smtClean="0"/>
                        <a:t>30-39 ans</a:t>
                      </a:r>
                      <a:endParaRPr lang="fr-FR" dirty="0"/>
                    </a:p>
                  </a:txBody>
                  <a:tcPr/>
                </a:tc>
                <a:tc>
                  <a:txBody>
                    <a:bodyPr/>
                    <a:lstStyle/>
                    <a:p>
                      <a:r>
                        <a:rPr lang="fr-FR" dirty="0" smtClean="0"/>
                        <a:t>40-49 ans</a:t>
                      </a:r>
                      <a:endParaRPr lang="fr-FR" dirty="0"/>
                    </a:p>
                  </a:txBody>
                  <a:tcPr/>
                </a:tc>
                <a:tc>
                  <a:txBody>
                    <a:bodyPr/>
                    <a:lstStyle/>
                    <a:p>
                      <a:r>
                        <a:rPr lang="fr-FR" dirty="0" smtClean="0"/>
                        <a:t>50-64 ans</a:t>
                      </a:r>
                      <a:endParaRPr lang="fr-FR" dirty="0"/>
                    </a:p>
                  </a:txBody>
                  <a:tcPr/>
                </a:tc>
                <a:tc>
                  <a:txBody>
                    <a:bodyPr/>
                    <a:lstStyle/>
                    <a:p>
                      <a:r>
                        <a:rPr lang="fr-FR" dirty="0" smtClean="0"/>
                        <a:t>Ensemble</a:t>
                      </a:r>
                      <a:endParaRPr lang="fr-FR" dirty="0"/>
                    </a:p>
                  </a:txBody>
                  <a:tcPr/>
                </a:tc>
              </a:tr>
              <a:tr h="370840">
                <a:tc>
                  <a:txBody>
                    <a:bodyPr/>
                    <a:lstStyle/>
                    <a:p>
                      <a:r>
                        <a:rPr lang="fr-FR" dirty="0" smtClean="0"/>
                        <a:t>Homme</a:t>
                      </a:r>
                      <a:endParaRPr lang="fr-FR" dirty="0"/>
                    </a:p>
                  </a:txBody>
                  <a:tcPr/>
                </a:tc>
                <a:tc>
                  <a:txBody>
                    <a:bodyPr/>
                    <a:lstStyle/>
                    <a:p>
                      <a:r>
                        <a:rPr lang="fr-FR" dirty="0" smtClean="0"/>
                        <a:t>   35100</a:t>
                      </a:r>
                      <a:endParaRPr lang="fr-FR" dirty="0"/>
                    </a:p>
                  </a:txBody>
                  <a:tcPr/>
                </a:tc>
                <a:tc>
                  <a:txBody>
                    <a:bodyPr/>
                    <a:lstStyle/>
                    <a:p>
                      <a:r>
                        <a:rPr lang="fr-FR" dirty="0" smtClean="0"/>
                        <a:t>   48500</a:t>
                      </a:r>
                      <a:endParaRPr lang="fr-FR" dirty="0"/>
                    </a:p>
                  </a:txBody>
                  <a:tcPr/>
                </a:tc>
                <a:tc>
                  <a:txBody>
                    <a:bodyPr/>
                    <a:lstStyle/>
                    <a:p>
                      <a:r>
                        <a:rPr lang="fr-FR" dirty="0" smtClean="0"/>
                        <a:t>   66500</a:t>
                      </a:r>
                      <a:endParaRPr lang="fr-FR" dirty="0"/>
                    </a:p>
                  </a:txBody>
                  <a:tcPr/>
                </a:tc>
                <a:tc>
                  <a:txBody>
                    <a:bodyPr/>
                    <a:lstStyle/>
                    <a:p>
                      <a:r>
                        <a:rPr lang="fr-FR" dirty="0" smtClean="0"/>
                        <a:t>   89058</a:t>
                      </a:r>
                      <a:endParaRPr lang="fr-FR" dirty="0"/>
                    </a:p>
                  </a:txBody>
                  <a:tcPr/>
                </a:tc>
                <a:tc>
                  <a:txBody>
                    <a:bodyPr/>
                    <a:lstStyle/>
                    <a:p>
                      <a:r>
                        <a:rPr lang="fr-FR" dirty="0" smtClean="0"/>
                        <a:t>   57000</a:t>
                      </a:r>
                      <a:endParaRPr lang="fr-FR" dirty="0"/>
                    </a:p>
                  </a:txBody>
                  <a:tcPr/>
                </a:tc>
              </a:tr>
              <a:tr h="370840">
                <a:tc>
                  <a:txBody>
                    <a:bodyPr/>
                    <a:lstStyle/>
                    <a:p>
                      <a:r>
                        <a:rPr lang="fr-FR" dirty="0" smtClean="0"/>
                        <a:t>Femme</a:t>
                      </a:r>
                      <a:endParaRPr lang="fr-FR" dirty="0"/>
                    </a:p>
                  </a:txBody>
                  <a:tcPr/>
                </a:tc>
                <a:tc>
                  <a:txBody>
                    <a:bodyPr/>
                    <a:lstStyle/>
                    <a:p>
                      <a:r>
                        <a:rPr lang="fr-FR" dirty="0" smtClean="0"/>
                        <a:t>   34230</a:t>
                      </a:r>
                      <a:endParaRPr lang="fr-FR" dirty="0"/>
                    </a:p>
                  </a:txBody>
                  <a:tcPr/>
                </a:tc>
                <a:tc>
                  <a:txBody>
                    <a:bodyPr/>
                    <a:lstStyle/>
                    <a:p>
                      <a:r>
                        <a:rPr lang="fr-FR" dirty="0" smtClean="0"/>
                        <a:t>   41000</a:t>
                      </a:r>
                      <a:endParaRPr lang="fr-FR" dirty="0"/>
                    </a:p>
                  </a:txBody>
                  <a:tcPr/>
                </a:tc>
                <a:tc>
                  <a:txBody>
                    <a:bodyPr/>
                    <a:lstStyle/>
                    <a:p>
                      <a:r>
                        <a:rPr lang="fr-FR" dirty="0" smtClean="0"/>
                        <a:t>   50065</a:t>
                      </a:r>
                      <a:endParaRPr lang="fr-FR" dirty="0"/>
                    </a:p>
                  </a:txBody>
                  <a:tcPr/>
                </a:tc>
                <a:tc>
                  <a:txBody>
                    <a:bodyPr/>
                    <a:lstStyle/>
                    <a:p>
                      <a:r>
                        <a:rPr lang="fr-FR" dirty="0" smtClean="0"/>
                        <a:t>   49813</a:t>
                      </a:r>
                      <a:endParaRPr lang="fr-FR" dirty="0"/>
                    </a:p>
                  </a:txBody>
                  <a:tcPr/>
                </a:tc>
                <a:tc>
                  <a:txBody>
                    <a:bodyPr/>
                    <a:lstStyle/>
                    <a:p>
                      <a:r>
                        <a:rPr lang="fr-FR" dirty="0" smtClean="0"/>
                        <a:t>   40000</a:t>
                      </a:r>
                      <a:endParaRPr lang="fr-FR" dirty="0"/>
                    </a:p>
                  </a:txBody>
                  <a:tcPr/>
                </a:tc>
              </a:tr>
              <a:tr h="370840">
                <a:tc>
                  <a:txBody>
                    <a:bodyPr/>
                    <a:lstStyle/>
                    <a:p>
                      <a:r>
                        <a:rPr lang="fr-FR" dirty="0" smtClean="0"/>
                        <a:t>Ensemble</a:t>
                      </a:r>
                      <a:endParaRPr lang="fr-FR" dirty="0"/>
                    </a:p>
                  </a:txBody>
                  <a:tcPr/>
                </a:tc>
                <a:tc>
                  <a:txBody>
                    <a:bodyPr/>
                    <a:lstStyle/>
                    <a:p>
                      <a:r>
                        <a:rPr lang="fr-FR" dirty="0" smtClean="0"/>
                        <a:t>   34447</a:t>
                      </a:r>
                      <a:endParaRPr lang="fr-FR" dirty="0"/>
                    </a:p>
                  </a:txBody>
                  <a:tcPr/>
                </a:tc>
                <a:tc>
                  <a:txBody>
                    <a:bodyPr/>
                    <a:lstStyle/>
                    <a:p>
                      <a:r>
                        <a:rPr lang="fr-FR" dirty="0" smtClean="0"/>
                        <a:t>   43503</a:t>
                      </a:r>
                      <a:endParaRPr lang="fr-FR" dirty="0"/>
                    </a:p>
                  </a:txBody>
                  <a:tcPr/>
                </a:tc>
                <a:tc>
                  <a:txBody>
                    <a:bodyPr/>
                    <a:lstStyle/>
                    <a:p>
                      <a:r>
                        <a:rPr lang="fr-FR" dirty="0" smtClean="0"/>
                        <a:t>   61360</a:t>
                      </a:r>
                      <a:endParaRPr lang="fr-FR" dirty="0"/>
                    </a:p>
                  </a:txBody>
                  <a:tcPr/>
                </a:tc>
                <a:tc>
                  <a:txBody>
                    <a:bodyPr/>
                    <a:lstStyle/>
                    <a:p>
                      <a:r>
                        <a:rPr lang="fr-FR" dirty="0" smtClean="0"/>
                        <a:t>   71000</a:t>
                      </a:r>
                      <a:endParaRPr lang="fr-FR" dirty="0"/>
                    </a:p>
                  </a:txBody>
                  <a:tcPr/>
                </a:tc>
                <a:tc>
                  <a:txBody>
                    <a:bodyPr/>
                    <a:lstStyle/>
                    <a:p>
                      <a:r>
                        <a:rPr lang="fr-FR" dirty="0" smtClean="0"/>
                        <a:t>   48000</a:t>
                      </a:r>
                      <a:endParaRPr lang="fr-FR" dirty="0"/>
                    </a:p>
                  </a:txBody>
                  <a:tcPr/>
                </a:tc>
              </a:tr>
            </a:tbl>
          </a:graphicData>
        </a:graphic>
      </p:graphicFrame>
    </p:spTree>
    <p:extLst>
      <p:ext uri="{BB962C8B-B14F-4D97-AF65-F5344CB8AC3E}">
        <p14:creationId xmlns:p14="http://schemas.microsoft.com/office/powerpoint/2010/main" val="15105587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Salaires bruts médians France ingénieurs réseau France Agro3, </a:t>
            </a:r>
            <a:r>
              <a:rPr lang="fr-FR" sz="2400" dirty="0" smtClean="0"/>
              <a:t>commentaires</a:t>
            </a:r>
            <a:endParaRPr lang="fr-FR" sz="2400" dirty="0"/>
          </a:p>
        </p:txBody>
      </p:sp>
      <p:sp>
        <p:nvSpPr>
          <p:cNvPr id="3" name="Espace réservé du contenu 2"/>
          <p:cNvSpPr>
            <a:spLocks noGrp="1"/>
          </p:cNvSpPr>
          <p:nvPr>
            <p:ph idx="1"/>
          </p:nvPr>
        </p:nvSpPr>
        <p:spPr>
          <a:xfrm>
            <a:off x="677334" y="2135189"/>
            <a:ext cx="9063566" cy="3880773"/>
          </a:xfrm>
        </p:spPr>
        <p:txBody>
          <a:bodyPr/>
          <a:lstStyle/>
          <a:p>
            <a:r>
              <a:rPr lang="fr-FR" dirty="0" smtClean="0"/>
              <a:t>-en début de carrière, la rémunération des compétences et savoir être est 	équivalente entre les hommes et les femmes</a:t>
            </a:r>
          </a:p>
          <a:p>
            <a:r>
              <a:rPr lang="fr-FR" dirty="0" smtClean="0"/>
              <a:t>-Par contre, au fil du développement de la carrière professionnelle, l’écart se 	creuse entre les hommes et les femmes au désavantage des femmes, -15% entre 	30 et 39 ans, -25% entre 40 et 49 ans, -44% entre 50 et 64 ans</a:t>
            </a:r>
          </a:p>
          <a:p>
            <a:r>
              <a:rPr lang="fr-FR" dirty="0" smtClean="0"/>
              <a:t>-Un ingénieur des sciences du vivant peut espérer multiplier sa rémunération par 	2,5 entre le début et la fin de sa carrière professionnelle</a:t>
            </a:r>
          </a:p>
          <a:p>
            <a:r>
              <a:rPr lang="fr-FR" dirty="0" smtClean="0"/>
              <a:t>-Si le salaire médian pour l’ensemble de nos ingénieurs est de 48000€, il est de 	57500€ pour l’ensemble des ingénieurs. L’écart peut s’expliquer par le lieu de 	résidence, et des activités du tertiaire et de services moins rémunératrices, alors 	que pour les IAA, les salaires sont équivalents.</a:t>
            </a:r>
            <a:endParaRPr lang="fr-FR" dirty="0"/>
          </a:p>
        </p:txBody>
      </p:sp>
    </p:spTree>
    <p:extLst>
      <p:ext uri="{BB962C8B-B14F-4D97-AF65-F5344CB8AC3E}">
        <p14:creationId xmlns:p14="http://schemas.microsoft.com/office/powerpoint/2010/main" val="14370790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Salaires </a:t>
            </a:r>
            <a:r>
              <a:rPr lang="fr-FR" dirty="0" smtClean="0"/>
              <a:t>bruts médians </a:t>
            </a:r>
            <a:r>
              <a:rPr lang="fr-FR" dirty="0"/>
              <a:t>France ingénieurs réseau France Agro3</a:t>
            </a:r>
            <a:br>
              <a:rPr lang="fr-FR" dirty="0"/>
            </a:br>
            <a:r>
              <a:rPr lang="fr-FR" sz="2400" dirty="0"/>
              <a:t>selon l’âge et </a:t>
            </a:r>
            <a:r>
              <a:rPr lang="fr-FR" sz="2400" dirty="0" smtClean="0"/>
              <a:t>les responsabilités hiérarchiques, </a:t>
            </a:r>
            <a:r>
              <a:rPr lang="fr-FR" sz="2400" dirty="0"/>
              <a:t>en euro</a:t>
            </a: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517090760"/>
              </p:ext>
            </p:extLst>
          </p:nvPr>
        </p:nvGraphicFramePr>
        <p:xfrm>
          <a:off x="677863" y="2160588"/>
          <a:ext cx="8596314" cy="3134360"/>
        </p:xfrm>
        <a:graphic>
          <a:graphicData uri="http://schemas.openxmlformats.org/drawingml/2006/table">
            <a:tbl>
              <a:tblPr firstRow="1" bandRow="1">
                <a:tableStyleId>{5C22544A-7EE6-4342-B048-85BDC9FD1C3A}</a:tableStyleId>
              </a:tblPr>
              <a:tblGrid>
                <a:gridCol w="1900237"/>
                <a:gridCol w="1181100"/>
                <a:gridCol w="1333500"/>
                <a:gridCol w="1316039"/>
                <a:gridCol w="1432719"/>
                <a:gridCol w="1432719"/>
              </a:tblGrid>
              <a:tr h="370840">
                <a:tc>
                  <a:txBody>
                    <a:bodyPr/>
                    <a:lstStyle/>
                    <a:p>
                      <a:r>
                        <a:rPr lang="fr-FR" dirty="0" smtClean="0"/>
                        <a:t>Responsabilités</a:t>
                      </a:r>
                      <a:endParaRPr lang="fr-FR" dirty="0"/>
                    </a:p>
                  </a:txBody>
                  <a:tcPr/>
                </a:tc>
                <a:tc>
                  <a:txBody>
                    <a:bodyPr/>
                    <a:lstStyle/>
                    <a:p>
                      <a:r>
                        <a:rPr lang="fr-FR" dirty="0" smtClean="0"/>
                        <a:t>&lt; 30 ans</a:t>
                      </a:r>
                      <a:endParaRPr lang="fr-FR" dirty="0"/>
                    </a:p>
                  </a:txBody>
                  <a:tcPr/>
                </a:tc>
                <a:tc>
                  <a:txBody>
                    <a:bodyPr/>
                    <a:lstStyle/>
                    <a:p>
                      <a:r>
                        <a:rPr lang="fr-FR" dirty="0" smtClean="0"/>
                        <a:t>30-39 ans</a:t>
                      </a:r>
                      <a:endParaRPr lang="fr-FR" dirty="0"/>
                    </a:p>
                  </a:txBody>
                  <a:tcPr/>
                </a:tc>
                <a:tc>
                  <a:txBody>
                    <a:bodyPr/>
                    <a:lstStyle/>
                    <a:p>
                      <a:r>
                        <a:rPr lang="fr-FR" dirty="0" smtClean="0"/>
                        <a:t>40-49 ans</a:t>
                      </a:r>
                      <a:endParaRPr lang="fr-FR" dirty="0"/>
                    </a:p>
                  </a:txBody>
                  <a:tcPr/>
                </a:tc>
                <a:tc>
                  <a:txBody>
                    <a:bodyPr/>
                    <a:lstStyle/>
                    <a:p>
                      <a:r>
                        <a:rPr lang="fr-FR" dirty="0" smtClean="0"/>
                        <a:t>50-64 ans</a:t>
                      </a:r>
                      <a:endParaRPr lang="fr-FR" dirty="0"/>
                    </a:p>
                  </a:txBody>
                  <a:tcPr/>
                </a:tc>
                <a:tc>
                  <a:txBody>
                    <a:bodyPr/>
                    <a:lstStyle/>
                    <a:p>
                      <a:r>
                        <a:rPr lang="fr-FR" dirty="0" smtClean="0"/>
                        <a:t>Ensemble</a:t>
                      </a:r>
                      <a:endParaRPr lang="fr-FR" dirty="0"/>
                    </a:p>
                  </a:txBody>
                  <a:tcPr/>
                </a:tc>
              </a:tr>
              <a:tr h="370840">
                <a:tc>
                  <a:txBody>
                    <a:bodyPr/>
                    <a:lstStyle/>
                    <a:p>
                      <a:r>
                        <a:rPr lang="fr-FR" dirty="0" smtClean="0"/>
                        <a:t>Aucune</a:t>
                      </a:r>
                      <a:endParaRPr lang="fr-FR" dirty="0"/>
                    </a:p>
                  </a:txBody>
                  <a:tcPr/>
                </a:tc>
                <a:tc>
                  <a:txBody>
                    <a:bodyPr/>
                    <a:lstStyle/>
                    <a:p>
                      <a:r>
                        <a:rPr lang="fr-FR" dirty="0" smtClean="0"/>
                        <a:t>  33500</a:t>
                      </a:r>
                      <a:endParaRPr lang="fr-FR" dirty="0"/>
                    </a:p>
                  </a:txBody>
                  <a:tcPr/>
                </a:tc>
                <a:tc>
                  <a:txBody>
                    <a:bodyPr/>
                    <a:lstStyle/>
                    <a:p>
                      <a:r>
                        <a:rPr lang="fr-FR" dirty="0" smtClean="0"/>
                        <a:t>   41400</a:t>
                      </a:r>
                      <a:endParaRPr lang="fr-FR" dirty="0"/>
                    </a:p>
                  </a:txBody>
                  <a:tcPr/>
                </a:tc>
                <a:tc>
                  <a:txBody>
                    <a:bodyPr/>
                    <a:lstStyle/>
                    <a:p>
                      <a:r>
                        <a:rPr lang="fr-FR" dirty="0" smtClean="0"/>
                        <a:t>   49400</a:t>
                      </a:r>
                      <a:endParaRPr lang="fr-FR" dirty="0"/>
                    </a:p>
                  </a:txBody>
                  <a:tcPr/>
                </a:tc>
                <a:tc>
                  <a:txBody>
                    <a:bodyPr/>
                    <a:lstStyle/>
                    <a:p>
                      <a:r>
                        <a:rPr lang="fr-FR" dirty="0" smtClean="0"/>
                        <a:t>   53300</a:t>
                      </a:r>
                      <a:endParaRPr lang="fr-FR" dirty="0"/>
                    </a:p>
                  </a:txBody>
                  <a:tcPr/>
                </a:tc>
                <a:tc>
                  <a:txBody>
                    <a:bodyPr/>
                    <a:lstStyle/>
                    <a:p>
                      <a:r>
                        <a:rPr lang="fr-FR" dirty="0" smtClean="0"/>
                        <a:t>    40100</a:t>
                      </a:r>
                      <a:endParaRPr lang="fr-FR" dirty="0"/>
                    </a:p>
                  </a:txBody>
                  <a:tcPr/>
                </a:tc>
              </a:tr>
              <a:tr h="370840">
                <a:tc>
                  <a:txBody>
                    <a:bodyPr/>
                    <a:lstStyle/>
                    <a:p>
                      <a:r>
                        <a:rPr lang="fr-FR" dirty="0" smtClean="0"/>
                        <a:t>Exercées</a:t>
                      </a:r>
                      <a:endParaRPr lang="fr-FR" dirty="0"/>
                    </a:p>
                  </a:txBody>
                  <a:tcPr/>
                </a:tc>
                <a:tc>
                  <a:txBody>
                    <a:bodyPr/>
                    <a:lstStyle/>
                    <a:p>
                      <a:r>
                        <a:rPr lang="fr-FR" dirty="0" smtClean="0"/>
                        <a:t>  36500</a:t>
                      </a:r>
                      <a:endParaRPr lang="fr-FR" dirty="0"/>
                    </a:p>
                  </a:txBody>
                  <a:tcPr/>
                </a:tc>
                <a:tc>
                  <a:txBody>
                    <a:bodyPr/>
                    <a:lstStyle/>
                    <a:p>
                      <a:r>
                        <a:rPr lang="fr-FR" dirty="0" smtClean="0"/>
                        <a:t>   48000</a:t>
                      </a:r>
                      <a:endParaRPr lang="fr-FR" dirty="0"/>
                    </a:p>
                  </a:txBody>
                  <a:tcPr/>
                </a:tc>
                <a:tc>
                  <a:txBody>
                    <a:bodyPr/>
                    <a:lstStyle/>
                    <a:p>
                      <a:r>
                        <a:rPr lang="fr-FR" dirty="0" smtClean="0"/>
                        <a:t>   70000</a:t>
                      </a:r>
                      <a:endParaRPr lang="fr-FR" dirty="0"/>
                    </a:p>
                  </a:txBody>
                  <a:tcPr/>
                </a:tc>
                <a:tc>
                  <a:txBody>
                    <a:bodyPr/>
                    <a:lstStyle/>
                    <a:p>
                      <a:r>
                        <a:rPr lang="fr-FR" dirty="0" smtClean="0"/>
                        <a:t>   90000</a:t>
                      </a:r>
                      <a:endParaRPr lang="fr-FR" dirty="0"/>
                    </a:p>
                  </a:txBody>
                  <a:tcPr/>
                </a:tc>
                <a:tc>
                  <a:txBody>
                    <a:bodyPr/>
                    <a:lstStyle/>
                    <a:p>
                      <a:r>
                        <a:rPr lang="fr-FR" dirty="0" smtClean="0"/>
                        <a:t>    60000</a:t>
                      </a:r>
                      <a:endParaRPr lang="fr-FR" dirty="0"/>
                    </a:p>
                  </a:txBody>
                  <a:tcPr/>
                </a:tc>
              </a:tr>
              <a:tr h="370840">
                <a:tc>
                  <a:txBody>
                    <a:bodyPr/>
                    <a:lstStyle/>
                    <a:p>
                      <a:r>
                        <a:rPr lang="fr-FR" b="0" i="1" baseline="0" dirty="0" smtClean="0"/>
                        <a:t>-petite équipe</a:t>
                      </a:r>
                      <a:endParaRPr lang="fr-FR" b="0" i="1" baseline="0" dirty="0"/>
                    </a:p>
                  </a:txBody>
                  <a:tcPr/>
                </a:tc>
                <a:tc>
                  <a:txBody>
                    <a:bodyPr/>
                    <a:lstStyle/>
                    <a:p>
                      <a:r>
                        <a:rPr lang="fr-FR" b="0" i="1" baseline="0" dirty="0" smtClean="0"/>
                        <a:t>  36000</a:t>
                      </a:r>
                      <a:endParaRPr lang="fr-FR" b="0" i="1" baseline="0" dirty="0"/>
                    </a:p>
                  </a:txBody>
                  <a:tcPr/>
                </a:tc>
                <a:tc>
                  <a:txBody>
                    <a:bodyPr/>
                    <a:lstStyle/>
                    <a:p>
                      <a:r>
                        <a:rPr lang="fr-FR" b="0" i="1" baseline="0" dirty="0" smtClean="0"/>
                        <a:t>   42700</a:t>
                      </a:r>
                      <a:endParaRPr lang="fr-FR" b="0" i="1" baseline="0" dirty="0"/>
                    </a:p>
                  </a:txBody>
                  <a:tcPr/>
                </a:tc>
                <a:tc>
                  <a:txBody>
                    <a:bodyPr/>
                    <a:lstStyle/>
                    <a:p>
                      <a:r>
                        <a:rPr lang="fr-FR" b="0" i="1" baseline="0" dirty="0" smtClean="0"/>
                        <a:t>   61100</a:t>
                      </a:r>
                      <a:endParaRPr lang="fr-FR" b="0" i="1" baseline="0" dirty="0"/>
                    </a:p>
                  </a:txBody>
                  <a:tcPr/>
                </a:tc>
                <a:tc>
                  <a:txBody>
                    <a:bodyPr/>
                    <a:lstStyle/>
                    <a:p>
                      <a:r>
                        <a:rPr lang="fr-FR" b="0" i="1" baseline="0" dirty="0" smtClean="0"/>
                        <a:t>   73600</a:t>
                      </a:r>
                      <a:endParaRPr lang="fr-FR" b="0" i="1" baseline="0" dirty="0"/>
                    </a:p>
                  </a:txBody>
                  <a:tcPr/>
                </a:tc>
                <a:tc>
                  <a:txBody>
                    <a:bodyPr/>
                    <a:lstStyle/>
                    <a:p>
                      <a:r>
                        <a:rPr lang="fr-FR" b="0" i="1" baseline="0" dirty="0" smtClean="0"/>
                        <a:t>    48000</a:t>
                      </a:r>
                      <a:endParaRPr lang="fr-FR" b="0" i="1" baseline="0" dirty="0"/>
                    </a:p>
                  </a:txBody>
                  <a:tcPr/>
                </a:tc>
              </a:tr>
              <a:tr h="370840">
                <a:tc>
                  <a:txBody>
                    <a:bodyPr/>
                    <a:lstStyle/>
                    <a:p>
                      <a:r>
                        <a:rPr lang="fr-FR" b="0" i="1" baseline="0" dirty="0" smtClean="0"/>
                        <a:t>-service ou département</a:t>
                      </a:r>
                      <a:endParaRPr lang="fr-FR" b="0" i="1" baseline="0" dirty="0"/>
                    </a:p>
                  </a:txBody>
                  <a:tcPr/>
                </a:tc>
                <a:tc>
                  <a:txBody>
                    <a:bodyPr/>
                    <a:lstStyle/>
                    <a:p>
                      <a:r>
                        <a:rPr lang="fr-FR" b="0" i="1" baseline="0" dirty="0" smtClean="0"/>
                        <a:t>  41000</a:t>
                      </a:r>
                      <a:endParaRPr lang="fr-FR" b="0" i="1" baseline="0" dirty="0"/>
                    </a:p>
                  </a:txBody>
                  <a:tcPr/>
                </a:tc>
                <a:tc>
                  <a:txBody>
                    <a:bodyPr/>
                    <a:lstStyle/>
                    <a:p>
                      <a:r>
                        <a:rPr lang="fr-FR" b="0" i="1" baseline="0" dirty="0" smtClean="0"/>
                        <a:t>   58500</a:t>
                      </a:r>
                      <a:endParaRPr lang="fr-FR" b="0" i="1" baseline="0" dirty="0"/>
                    </a:p>
                  </a:txBody>
                  <a:tcPr/>
                </a:tc>
                <a:tc>
                  <a:txBody>
                    <a:bodyPr/>
                    <a:lstStyle/>
                    <a:p>
                      <a:r>
                        <a:rPr lang="fr-FR" b="0" i="1" baseline="0" dirty="0" smtClean="0"/>
                        <a:t>   80000</a:t>
                      </a:r>
                      <a:endParaRPr lang="fr-FR" b="0" i="1" baseline="0" dirty="0"/>
                    </a:p>
                  </a:txBody>
                  <a:tcPr/>
                </a:tc>
                <a:tc>
                  <a:txBody>
                    <a:bodyPr/>
                    <a:lstStyle/>
                    <a:p>
                      <a:r>
                        <a:rPr lang="fr-FR" b="0" i="1" baseline="0" dirty="0" smtClean="0"/>
                        <a:t>   87200</a:t>
                      </a:r>
                      <a:endParaRPr lang="fr-FR" b="0" i="1" baseline="0" dirty="0"/>
                    </a:p>
                  </a:txBody>
                  <a:tcPr/>
                </a:tc>
                <a:tc>
                  <a:txBody>
                    <a:bodyPr/>
                    <a:lstStyle/>
                    <a:p>
                      <a:r>
                        <a:rPr lang="fr-FR" b="0" i="1" baseline="0" dirty="0" smtClean="0"/>
                        <a:t>    70000</a:t>
                      </a:r>
                      <a:endParaRPr lang="fr-FR" b="0" i="1" baseline="0" dirty="0"/>
                    </a:p>
                  </a:txBody>
                  <a:tcPr/>
                </a:tc>
              </a:tr>
              <a:tr h="370840">
                <a:tc>
                  <a:txBody>
                    <a:bodyPr/>
                    <a:lstStyle/>
                    <a:p>
                      <a:r>
                        <a:rPr lang="fr-FR" b="0" i="1" baseline="0" dirty="0" smtClean="0"/>
                        <a:t>-direction générale</a:t>
                      </a:r>
                      <a:endParaRPr lang="fr-FR" b="0" i="1" baseline="0" dirty="0"/>
                    </a:p>
                  </a:txBody>
                  <a:tcPr/>
                </a:tc>
                <a:tc>
                  <a:txBody>
                    <a:bodyPr/>
                    <a:lstStyle/>
                    <a:p>
                      <a:r>
                        <a:rPr lang="fr-FR" b="0" i="1" baseline="0" dirty="0" smtClean="0"/>
                        <a:t>  30000</a:t>
                      </a:r>
                      <a:endParaRPr lang="fr-FR" b="0" i="1" baseline="0" dirty="0"/>
                    </a:p>
                  </a:txBody>
                  <a:tcPr/>
                </a:tc>
                <a:tc>
                  <a:txBody>
                    <a:bodyPr/>
                    <a:lstStyle/>
                    <a:p>
                      <a:r>
                        <a:rPr lang="fr-FR" b="0" i="1" baseline="0" dirty="0" smtClean="0"/>
                        <a:t>   55000</a:t>
                      </a:r>
                      <a:endParaRPr lang="fr-FR" b="0" i="1" baseline="0" dirty="0"/>
                    </a:p>
                  </a:txBody>
                  <a:tcPr/>
                </a:tc>
                <a:tc>
                  <a:txBody>
                    <a:bodyPr/>
                    <a:lstStyle/>
                    <a:p>
                      <a:r>
                        <a:rPr lang="fr-FR" b="0" i="1" baseline="0" dirty="0" smtClean="0"/>
                        <a:t> 100000</a:t>
                      </a:r>
                      <a:endParaRPr lang="fr-FR" b="0" i="1" baseline="0" dirty="0"/>
                    </a:p>
                  </a:txBody>
                  <a:tcPr/>
                </a:tc>
                <a:tc>
                  <a:txBody>
                    <a:bodyPr/>
                    <a:lstStyle/>
                    <a:p>
                      <a:r>
                        <a:rPr lang="fr-FR" b="0" i="1" baseline="0" dirty="0" smtClean="0"/>
                        <a:t>  100000</a:t>
                      </a:r>
                      <a:endParaRPr lang="fr-FR" b="0" i="1" baseline="0" dirty="0"/>
                    </a:p>
                  </a:txBody>
                  <a:tcPr/>
                </a:tc>
                <a:tc>
                  <a:txBody>
                    <a:bodyPr/>
                    <a:lstStyle/>
                    <a:p>
                      <a:r>
                        <a:rPr lang="fr-FR" b="0" i="1" baseline="0" dirty="0" smtClean="0"/>
                        <a:t>    82800</a:t>
                      </a:r>
                      <a:endParaRPr lang="fr-FR" b="0" i="1" baseline="0" dirty="0"/>
                    </a:p>
                  </a:txBody>
                  <a:tcPr/>
                </a:tc>
              </a:tr>
              <a:tr h="370840">
                <a:tc>
                  <a:txBody>
                    <a:bodyPr/>
                    <a:lstStyle/>
                    <a:p>
                      <a:r>
                        <a:rPr lang="fr-FR" dirty="0" smtClean="0"/>
                        <a:t>Ensemble</a:t>
                      </a:r>
                      <a:endParaRPr lang="fr-FR" dirty="0"/>
                    </a:p>
                  </a:txBody>
                  <a:tcPr/>
                </a:tc>
                <a:tc>
                  <a:txBody>
                    <a:bodyPr/>
                    <a:lstStyle/>
                    <a:p>
                      <a:r>
                        <a:rPr lang="fr-FR" dirty="0" smtClean="0"/>
                        <a:t>  34447</a:t>
                      </a:r>
                      <a:endParaRPr lang="fr-FR" dirty="0"/>
                    </a:p>
                  </a:txBody>
                  <a:tcPr/>
                </a:tc>
                <a:tc>
                  <a:txBody>
                    <a:bodyPr/>
                    <a:lstStyle/>
                    <a:p>
                      <a:r>
                        <a:rPr lang="fr-FR" dirty="0" smtClean="0"/>
                        <a:t>   43503</a:t>
                      </a:r>
                      <a:endParaRPr lang="fr-FR" dirty="0"/>
                    </a:p>
                  </a:txBody>
                  <a:tcPr/>
                </a:tc>
                <a:tc>
                  <a:txBody>
                    <a:bodyPr/>
                    <a:lstStyle/>
                    <a:p>
                      <a:r>
                        <a:rPr lang="fr-FR" dirty="0" smtClean="0"/>
                        <a:t>   61360</a:t>
                      </a:r>
                      <a:endParaRPr lang="fr-FR" dirty="0"/>
                    </a:p>
                  </a:txBody>
                  <a:tcPr/>
                </a:tc>
                <a:tc>
                  <a:txBody>
                    <a:bodyPr/>
                    <a:lstStyle/>
                    <a:p>
                      <a:r>
                        <a:rPr lang="fr-FR" dirty="0" smtClean="0"/>
                        <a:t>   71000</a:t>
                      </a:r>
                      <a:endParaRPr lang="fr-FR" dirty="0"/>
                    </a:p>
                  </a:txBody>
                  <a:tcPr/>
                </a:tc>
                <a:tc>
                  <a:txBody>
                    <a:bodyPr/>
                    <a:lstStyle/>
                    <a:p>
                      <a:r>
                        <a:rPr lang="fr-FR" dirty="0" smtClean="0"/>
                        <a:t>    48000</a:t>
                      </a:r>
                      <a:endParaRPr lang="fr-FR" dirty="0"/>
                    </a:p>
                  </a:txBody>
                  <a:tcPr/>
                </a:tc>
              </a:tr>
            </a:tbl>
          </a:graphicData>
        </a:graphic>
      </p:graphicFrame>
    </p:spTree>
    <p:extLst>
      <p:ext uri="{BB962C8B-B14F-4D97-AF65-F5344CB8AC3E}">
        <p14:creationId xmlns:p14="http://schemas.microsoft.com/office/powerpoint/2010/main" val="20572593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Salaires bruts médians France ingénieurs réseau France Agro3 </a:t>
            </a:r>
            <a:r>
              <a:rPr lang="fr-FR" sz="2400" dirty="0" smtClean="0"/>
              <a:t>commentaires</a:t>
            </a:r>
            <a:endParaRPr lang="fr-FR" sz="2400" dirty="0"/>
          </a:p>
        </p:txBody>
      </p:sp>
      <p:sp>
        <p:nvSpPr>
          <p:cNvPr id="3" name="Espace réservé du contenu 2"/>
          <p:cNvSpPr>
            <a:spLocks noGrp="1"/>
          </p:cNvSpPr>
          <p:nvPr>
            <p:ph idx="1"/>
          </p:nvPr>
        </p:nvSpPr>
        <p:spPr/>
        <p:txBody>
          <a:bodyPr/>
          <a:lstStyle/>
          <a:p>
            <a:r>
              <a:rPr lang="fr-FR" dirty="0" smtClean="0"/>
              <a:t>-Entre une carrière exercée sans responsabilité hiérarchique et une avec 	responsabilité hiérarchique, la rémunération évolue du simple au double</a:t>
            </a:r>
          </a:p>
          <a:p>
            <a:r>
              <a:rPr lang="fr-FR" dirty="0" smtClean="0"/>
              <a:t>-la prise de responsabilités tôt est favorable pour l’évolution de sa carrière 	professionnelle et donc sa rémunération</a:t>
            </a:r>
          </a:p>
          <a:p>
            <a:r>
              <a:rPr lang="fr-FR" dirty="0" smtClean="0"/>
              <a:t>-si les responsabilités inclues celles liées au management de l’entreprise et 	de ses résultats financiers, le salaire peut atteindre 200K€ pour les 50-64 ans</a:t>
            </a:r>
          </a:p>
          <a:p>
            <a:r>
              <a:rPr lang="fr-FR" dirty="0" smtClean="0"/>
              <a:t>-en début de carrière, les rémunérations dans le secteur public ou associatif 	sont 20% inférieures à celle des entreprises privées, cet écart évoluera peu 	au fil de la carrière professionnelle</a:t>
            </a:r>
          </a:p>
          <a:p>
            <a:r>
              <a:rPr lang="fr-FR" dirty="0" smtClean="0"/>
              <a:t>-ce sont les grandes entreprises qui offrent les meilleures rémunérations, 	+15% pour les &lt;30 ans, +55% pour les 50-64 ans  </a:t>
            </a:r>
            <a:endParaRPr lang="fr-FR" dirty="0"/>
          </a:p>
        </p:txBody>
      </p:sp>
    </p:spTree>
    <p:extLst>
      <p:ext uri="{BB962C8B-B14F-4D97-AF65-F5344CB8AC3E}">
        <p14:creationId xmlns:p14="http://schemas.microsoft.com/office/powerpoint/2010/main" val="9831632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Enquête IESF 2020</a:t>
            </a:r>
            <a:endParaRPr lang="fr-FR" dirty="0"/>
          </a:p>
        </p:txBody>
      </p:sp>
      <p:sp>
        <p:nvSpPr>
          <p:cNvPr id="3" name="Espace réservé du contenu 2"/>
          <p:cNvSpPr>
            <a:spLocks noGrp="1"/>
          </p:cNvSpPr>
          <p:nvPr>
            <p:ph idx="1"/>
          </p:nvPr>
        </p:nvSpPr>
        <p:spPr>
          <a:xfrm>
            <a:off x="677334" y="2160589"/>
            <a:ext cx="8936566" cy="3880773"/>
          </a:xfrm>
        </p:spPr>
        <p:txBody>
          <a:bodyPr>
            <a:normAutofit/>
          </a:bodyPr>
          <a:lstStyle/>
          <a:p>
            <a:pPr marL="0" indent="0">
              <a:buNone/>
            </a:pPr>
            <a:endParaRPr lang="fr-FR" dirty="0" smtClean="0"/>
          </a:p>
          <a:p>
            <a:r>
              <a:rPr lang="fr-FR" dirty="0" smtClean="0"/>
              <a:t>-Cette enquête appréhende bien l’évolution des carrières professionnelles en 	fonction des responsabilités hiérarchiques et managériales exercées.</a:t>
            </a:r>
          </a:p>
          <a:p>
            <a:r>
              <a:rPr lang="fr-FR" dirty="0" smtClean="0"/>
              <a:t>-De par leurs métiers, nos ingénieurs travaillent en France à 90% en province, 	alors que 40% de l’ensemble des ingénieurs travaillent en Ile de France. La seule 	région où la proportion est la même est la région Auvergne-Rhône-Alpes.</a:t>
            </a:r>
          </a:p>
          <a:p>
            <a:r>
              <a:rPr lang="fr-FR" dirty="0" smtClean="0"/>
              <a:t>-51,7% de nos ingénieurs assument des responsabilités hiérarchiques pour 48% de 	l’ensemble des ingénieurs, et un sur dix des responsabilités managériales (7,2% 	pour l’ensemble des ingénieurs).</a:t>
            </a:r>
          </a:p>
          <a:p>
            <a:r>
              <a:rPr lang="fr-FR" dirty="0" smtClean="0"/>
              <a:t>-Cette enquête apporte un éclairage différent sur la population des ingénieurs du 	réseau France Agro3. </a:t>
            </a:r>
            <a:endParaRPr lang="fr-FR" dirty="0"/>
          </a:p>
        </p:txBody>
      </p:sp>
    </p:spTree>
    <p:extLst>
      <p:ext uri="{BB962C8B-B14F-4D97-AF65-F5344CB8AC3E}">
        <p14:creationId xmlns:p14="http://schemas.microsoft.com/office/powerpoint/2010/main" val="491008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ENQUETE IESF 2020</a:t>
            </a:r>
            <a:br>
              <a:rPr lang="fr-FR" dirty="0" smtClean="0"/>
            </a:br>
            <a:r>
              <a:rPr lang="fr-FR" dirty="0" smtClean="0"/>
              <a:t> </a:t>
            </a:r>
            <a:r>
              <a:rPr lang="fr-FR" sz="2400" dirty="0" smtClean="0"/>
              <a:t>Commentaires généraux</a:t>
            </a:r>
            <a:endParaRPr lang="fr-FR" sz="2400" dirty="0"/>
          </a:p>
        </p:txBody>
      </p:sp>
      <p:sp>
        <p:nvSpPr>
          <p:cNvPr id="3" name="Espace réservé du contenu 2"/>
          <p:cNvSpPr>
            <a:spLocks noGrp="1"/>
          </p:cNvSpPr>
          <p:nvPr>
            <p:ph idx="1"/>
          </p:nvPr>
        </p:nvSpPr>
        <p:spPr>
          <a:xfrm>
            <a:off x="677334" y="2109789"/>
            <a:ext cx="9317566" cy="3503611"/>
          </a:xfrm>
        </p:spPr>
        <p:txBody>
          <a:bodyPr>
            <a:normAutofit fontScale="92500" lnSpcReduction="10000"/>
          </a:bodyPr>
          <a:lstStyle/>
          <a:p>
            <a:endParaRPr lang="fr-FR" dirty="0" smtClean="0"/>
          </a:p>
          <a:p>
            <a:r>
              <a:rPr lang="fr-FR" dirty="0" smtClean="0"/>
              <a:t>-Chaque année, l’association Ingénieurs et Scientifiques de France, (IESF), lance une enquête auprès des ingénieurs par l’intermédiaire des associations d’ingénieurs. En 2020, les 4 associations, membres d’Ingénia, ont participé activement à cette enquête. Est repris ci après, un extrait des résultats. </a:t>
            </a:r>
            <a:endParaRPr lang="fr-FR" dirty="0"/>
          </a:p>
          <a:p>
            <a:r>
              <a:rPr lang="fr-FR" dirty="0" smtClean="0"/>
              <a:t>-Alors que nous représentons 2% de la population des ingénieurs, nous 	comptons pour 3,4% des réponses, merci pour cette mobilisation.</a:t>
            </a:r>
          </a:p>
          <a:p>
            <a:r>
              <a:rPr lang="fr-FR" dirty="0" smtClean="0"/>
              <a:t>-Les femmes constituent 44% de nos ingénieurs « sciences du vivant », alors 	qu’elles ne sont que 23% pour l’ensemble des ingénieurs..</a:t>
            </a:r>
          </a:p>
          <a:p>
            <a:r>
              <a:rPr lang="fr-FR" dirty="0" smtClean="0"/>
              <a:t>-La grille secteurs d’activités utilisées pour cette enquête n’est pas adaptée à 	la diversité de nos « micro-secteurs ». L’Observatoire de l’Emploi INGENIA permet de mieux les appréhender.</a:t>
            </a:r>
          </a:p>
          <a:p>
            <a:pPr marL="0" indent="0">
              <a:buNone/>
            </a:pPr>
            <a:endParaRPr lang="fr-FR" dirty="0"/>
          </a:p>
        </p:txBody>
      </p:sp>
    </p:spTree>
    <p:extLst>
      <p:ext uri="{BB962C8B-B14F-4D97-AF65-F5344CB8AC3E}">
        <p14:creationId xmlns:p14="http://schemas.microsoft.com/office/powerpoint/2010/main" val="37114024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528320"/>
            <a:ext cx="8596668" cy="1320800"/>
          </a:xfrm>
        </p:spPr>
        <p:txBody>
          <a:bodyPr/>
          <a:lstStyle/>
          <a:p>
            <a:r>
              <a:rPr lang="fr-FR" dirty="0" smtClean="0"/>
              <a:t>Répartition des répondants par sexe et tranche d’âge</a:t>
            </a: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474666478"/>
              </p:ext>
            </p:extLst>
          </p:nvPr>
        </p:nvGraphicFramePr>
        <p:xfrm>
          <a:off x="338668" y="2318243"/>
          <a:ext cx="10224228" cy="2695191"/>
        </p:xfrm>
        <a:graphic>
          <a:graphicData uri="http://schemas.openxmlformats.org/drawingml/2006/table">
            <a:tbl>
              <a:tblPr firstRow="1" bandRow="1">
                <a:tableStyleId>{5C22544A-7EE6-4342-B048-85BDC9FD1C3A}</a:tableStyleId>
              </a:tblPr>
              <a:tblGrid>
                <a:gridCol w="1460604"/>
                <a:gridCol w="1460604"/>
                <a:gridCol w="1460604"/>
                <a:gridCol w="1460604"/>
                <a:gridCol w="1460604"/>
                <a:gridCol w="1460604"/>
                <a:gridCol w="1460604"/>
              </a:tblGrid>
              <a:tr h="889314">
                <a:tc>
                  <a:txBody>
                    <a:bodyPr/>
                    <a:lstStyle/>
                    <a:p>
                      <a:endParaRPr lang="fr-FR" dirty="0"/>
                    </a:p>
                  </a:txBody>
                  <a:tcPr/>
                </a:tc>
                <a:tc>
                  <a:txBody>
                    <a:bodyPr/>
                    <a:lstStyle/>
                    <a:p>
                      <a:r>
                        <a:rPr lang="fr-FR" dirty="0" smtClean="0"/>
                        <a:t>-30 ans</a:t>
                      </a:r>
                      <a:endParaRPr lang="fr-FR" dirty="0"/>
                    </a:p>
                  </a:txBody>
                  <a:tcPr/>
                </a:tc>
                <a:tc>
                  <a:txBody>
                    <a:bodyPr/>
                    <a:lstStyle/>
                    <a:p>
                      <a:r>
                        <a:rPr lang="fr-FR" dirty="0" smtClean="0"/>
                        <a:t>30-39 ans</a:t>
                      </a:r>
                      <a:endParaRPr lang="fr-FR" dirty="0"/>
                    </a:p>
                  </a:txBody>
                  <a:tcPr/>
                </a:tc>
                <a:tc>
                  <a:txBody>
                    <a:bodyPr/>
                    <a:lstStyle/>
                    <a:p>
                      <a:r>
                        <a:rPr lang="fr-FR" dirty="0" smtClean="0"/>
                        <a:t>40-49 ans</a:t>
                      </a:r>
                      <a:endParaRPr lang="fr-FR" dirty="0"/>
                    </a:p>
                  </a:txBody>
                  <a:tcPr/>
                </a:tc>
                <a:tc>
                  <a:txBody>
                    <a:bodyPr/>
                    <a:lstStyle/>
                    <a:p>
                      <a:r>
                        <a:rPr lang="fr-FR" dirty="0" smtClean="0"/>
                        <a:t>50-64</a:t>
                      </a:r>
                      <a:r>
                        <a:rPr lang="fr-FR" baseline="0" dirty="0" smtClean="0"/>
                        <a:t> ans</a:t>
                      </a:r>
                      <a:endParaRPr lang="fr-FR" dirty="0"/>
                    </a:p>
                  </a:txBody>
                  <a:tcPr/>
                </a:tc>
                <a:tc>
                  <a:txBody>
                    <a:bodyPr/>
                    <a:lstStyle/>
                    <a:p>
                      <a:r>
                        <a:rPr lang="fr-FR" dirty="0" smtClean="0"/>
                        <a:t>65 ans et +</a:t>
                      </a:r>
                      <a:endParaRPr lang="fr-FR" dirty="0"/>
                    </a:p>
                  </a:txBody>
                  <a:tcPr/>
                </a:tc>
                <a:tc>
                  <a:txBody>
                    <a:bodyPr/>
                    <a:lstStyle/>
                    <a:p>
                      <a:r>
                        <a:rPr lang="fr-FR" dirty="0" smtClean="0"/>
                        <a:t>Ensemble</a:t>
                      </a:r>
                      <a:endParaRPr lang="fr-FR" dirty="0"/>
                    </a:p>
                  </a:txBody>
                  <a:tcPr/>
                </a:tc>
              </a:tr>
              <a:tr h="515238">
                <a:tc>
                  <a:txBody>
                    <a:bodyPr/>
                    <a:lstStyle/>
                    <a:p>
                      <a:r>
                        <a:rPr lang="fr-FR" dirty="0" smtClean="0"/>
                        <a:t>Hommes</a:t>
                      </a:r>
                      <a:endParaRPr lang="fr-FR" dirty="0"/>
                    </a:p>
                  </a:txBody>
                  <a:tcPr/>
                </a:tc>
                <a:tc>
                  <a:txBody>
                    <a:bodyPr/>
                    <a:lstStyle/>
                    <a:p>
                      <a:r>
                        <a:rPr lang="fr-FR" dirty="0" smtClean="0"/>
                        <a:t>    156</a:t>
                      </a:r>
                      <a:endParaRPr lang="fr-FR" dirty="0"/>
                    </a:p>
                  </a:txBody>
                  <a:tcPr/>
                </a:tc>
                <a:tc>
                  <a:txBody>
                    <a:bodyPr/>
                    <a:lstStyle/>
                    <a:p>
                      <a:r>
                        <a:rPr lang="fr-FR" dirty="0" smtClean="0"/>
                        <a:t>   233</a:t>
                      </a:r>
                      <a:endParaRPr lang="fr-FR" dirty="0"/>
                    </a:p>
                  </a:txBody>
                  <a:tcPr/>
                </a:tc>
                <a:tc>
                  <a:txBody>
                    <a:bodyPr/>
                    <a:lstStyle/>
                    <a:p>
                      <a:r>
                        <a:rPr lang="fr-FR" dirty="0" smtClean="0"/>
                        <a:t>   200</a:t>
                      </a:r>
                      <a:endParaRPr lang="fr-FR" dirty="0"/>
                    </a:p>
                  </a:txBody>
                  <a:tcPr/>
                </a:tc>
                <a:tc>
                  <a:txBody>
                    <a:bodyPr/>
                    <a:lstStyle/>
                    <a:p>
                      <a:r>
                        <a:rPr lang="fr-FR" dirty="0" smtClean="0"/>
                        <a:t>   247</a:t>
                      </a:r>
                      <a:endParaRPr lang="fr-FR" dirty="0"/>
                    </a:p>
                  </a:txBody>
                  <a:tcPr/>
                </a:tc>
                <a:tc>
                  <a:txBody>
                    <a:bodyPr/>
                    <a:lstStyle/>
                    <a:p>
                      <a:r>
                        <a:rPr lang="fr-FR" dirty="0" smtClean="0"/>
                        <a:t>    88</a:t>
                      </a:r>
                      <a:endParaRPr lang="fr-FR" dirty="0"/>
                    </a:p>
                  </a:txBody>
                  <a:tcPr/>
                </a:tc>
                <a:tc>
                  <a:txBody>
                    <a:bodyPr/>
                    <a:lstStyle/>
                    <a:p>
                      <a:r>
                        <a:rPr lang="fr-FR" dirty="0" smtClean="0"/>
                        <a:t>   926</a:t>
                      </a:r>
                      <a:endParaRPr lang="fr-FR" dirty="0"/>
                    </a:p>
                  </a:txBody>
                  <a:tcPr/>
                </a:tc>
              </a:tr>
              <a:tr h="515238">
                <a:tc>
                  <a:txBody>
                    <a:bodyPr/>
                    <a:lstStyle/>
                    <a:p>
                      <a:r>
                        <a:rPr lang="fr-FR" dirty="0" smtClean="0"/>
                        <a:t>Femmes</a:t>
                      </a:r>
                      <a:endParaRPr lang="fr-FR" dirty="0"/>
                    </a:p>
                  </a:txBody>
                  <a:tcPr/>
                </a:tc>
                <a:tc>
                  <a:txBody>
                    <a:bodyPr/>
                    <a:lstStyle/>
                    <a:p>
                      <a:r>
                        <a:rPr lang="fr-FR" dirty="0" smtClean="0"/>
                        <a:t>   </a:t>
                      </a:r>
                      <a:r>
                        <a:rPr lang="fr-FR" baseline="0" dirty="0" smtClean="0"/>
                        <a:t> 302</a:t>
                      </a:r>
                      <a:endParaRPr lang="fr-FR" dirty="0"/>
                    </a:p>
                  </a:txBody>
                  <a:tcPr/>
                </a:tc>
                <a:tc>
                  <a:txBody>
                    <a:bodyPr/>
                    <a:lstStyle/>
                    <a:p>
                      <a:r>
                        <a:rPr lang="fr-FR" dirty="0" smtClean="0"/>
                        <a:t>   245</a:t>
                      </a:r>
                      <a:endParaRPr lang="fr-FR" dirty="0"/>
                    </a:p>
                  </a:txBody>
                  <a:tcPr/>
                </a:tc>
                <a:tc>
                  <a:txBody>
                    <a:bodyPr/>
                    <a:lstStyle/>
                    <a:p>
                      <a:r>
                        <a:rPr lang="fr-FR" dirty="0" smtClean="0"/>
                        <a:t>   107</a:t>
                      </a:r>
                      <a:endParaRPr lang="fr-FR" dirty="0"/>
                    </a:p>
                  </a:txBody>
                  <a:tcPr/>
                </a:tc>
                <a:tc>
                  <a:txBody>
                    <a:bodyPr/>
                    <a:lstStyle/>
                    <a:p>
                      <a:r>
                        <a:rPr lang="fr-FR" dirty="0" smtClean="0"/>
                        <a:t>    73</a:t>
                      </a:r>
                      <a:endParaRPr lang="fr-FR" dirty="0"/>
                    </a:p>
                  </a:txBody>
                  <a:tcPr/>
                </a:tc>
                <a:tc>
                  <a:txBody>
                    <a:bodyPr/>
                    <a:lstStyle/>
                    <a:p>
                      <a:r>
                        <a:rPr lang="fr-FR" dirty="0" smtClean="0"/>
                        <a:t>     8</a:t>
                      </a:r>
                      <a:endParaRPr lang="fr-FR" dirty="0"/>
                    </a:p>
                  </a:txBody>
                  <a:tcPr/>
                </a:tc>
                <a:tc>
                  <a:txBody>
                    <a:bodyPr/>
                    <a:lstStyle/>
                    <a:p>
                      <a:r>
                        <a:rPr lang="fr-FR" dirty="0" smtClean="0"/>
                        <a:t>   735</a:t>
                      </a:r>
                      <a:endParaRPr lang="fr-FR" dirty="0"/>
                    </a:p>
                  </a:txBody>
                  <a:tcPr/>
                </a:tc>
              </a:tr>
              <a:tr h="775401">
                <a:tc>
                  <a:txBody>
                    <a:bodyPr/>
                    <a:lstStyle/>
                    <a:p>
                      <a:r>
                        <a:rPr lang="fr-FR" dirty="0" smtClean="0"/>
                        <a:t>Ensemble</a:t>
                      </a:r>
                      <a:endParaRPr lang="fr-FR" dirty="0"/>
                    </a:p>
                  </a:txBody>
                  <a:tcPr/>
                </a:tc>
                <a:tc>
                  <a:txBody>
                    <a:bodyPr/>
                    <a:lstStyle/>
                    <a:p>
                      <a:r>
                        <a:rPr lang="fr-FR" dirty="0" smtClean="0"/>
                        <a:t>    458</a:t>
                      </a:r>
                      <a:endParaRPr lang="fr-FR" dirty="0"/>
                    </a:p>
                  </a:txBody>
                  <a:tcPr/>
                </a:tc>
                <a:tc>
                  <a:txBody>
                    <a:bodyPr/>
                    <a:lstStyle/>
                    <a:p>
                      <a:r>
                        <a:rPr lang="fr-FR" dirty="0" smtClean="0"/>
                        <a:t>   478</a:t>
                      </a:r>
                      <a:endParaRPr lang="fr-FR" dirty="0"/>
                    </a:p>
                  </a:txBody>
                  <a:tcPr/>
                </a:tc>
                <a:tc>
                  <a:txBody>
                    <a:bodyPr/>
                    <a:lstStyle/>
                    <a:p>
                      <a:r>
                        <a:rPr lang="fr-FR" dirty="0" smtClean="0"/>
                        <a:t>   307</a:t>
                      </a:r>
                      <a:endParaRPr lang="fr-FR" dirty="0"/>
                    </a:p>
                  </a:txBody>
                  <a:tcPr/>
                </a:tc>
                <a:tc>
                  <a:txBody>
                    <a:bodyPr/>
                    <a:lstStyle/>
                    <a:p>
                      <a:r>
                        <a:rPr lang="fr-FR" dirty="0" smtClean="0"/>
                        <a:t>   320</a:t>
                      </a:r>
                      <a:endParaRPr lang="fr-FR" dirty="0"/>
                    </a:p>
                  </a:txBody>
                  <a:tcPr/>
                </a:tc>
                <a:tc>
                  <a:txBody>
                    <a:bodyPr/>
                    <a:lstStyle/>
                    <a:p>
                      <a:r>
                        <a:rPr lang="fr-FR" dirty="0" smtClean="0"/>
                        <a:t>    96</a:t>
                      </a:r>
                      <a:endParaRPr lang="fr-FR" dirty="0"/>
                    </a:p>
                  </a:txBody>
                  <a:tcPr/>
                </a:tc>
                <a:tc>
                  <a:txBody>
                    <a:bodyPr/>
                    <a:lstStyle/>
                    <a:p>
                      <a:r>
                        <a:rPr lang="fr-FR" dirty="0" smtClean="0"/>
                        <a:t>  1659</a:t>
                      </a:r>
                    </a:p>
                    <a:p>
                      <a:endParaRPr lang="fr-FR" dirty="0"/>
                    </a:p>
                  </a:txBody>
                  <a:tcPr/>
                </a:tc>
              </a:tr>
            </a:tbl>
          </a:graphicData>
        </a:graphic>
      </p:graphicFrame>
    </p:spTree>
    <p:extLst>
      <p:ext uri="{BB962C8B-B14F-4D97-AF65-F5344CB8AC3E}">
        <p14:creationId xmlns:p14="http://schemas.microsoft.com/office/powerpoint/2010/main" val="4224933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Activité, contrats, taille des entreprises</a:t>
            </a:r>
            <a:endParaRPr lang="fr-FR" dirty="0"/>
          </a:p>
        </p:txBody>
      </p:sp>
      <p:sp>
        <p:nvSpPr>
          <p:cNvPr id="3" name="Espace réservé du contenu 2"/>
          <p:cNvSpPr>
            <a:spLocks noGrp="1"/>
          </p:cNvSpPr>
          <p:nvPr>
            <p:ph idx="1"/>
          </p:nvPr>
        </p:nvSpPr>
        <p:spPr/>
        <p:txBody>
          <a:bodyPr/>
          <a:lstStyle/>
          <a:p>
            <a:r>
              <a:rPr lang="fr-FR" dirty="0" smtClean="0"/>
              <a:t>+ 78% sont salariés, 11% non salariés, 3% en recherche d’emploi, 5% retraités      	ou sans activité</a:t>
            </a:r>
          </a:p>
          <a:p>
            <a:endParaRPr lang="fr-FR" dirty="0"/>
          </a:p>
          <a:p>
            <a:r>
              <a:rPr lang="fr-FR" dirty="0" smtClean="0"/>
              <a:t>+ 86,3% ont le statut cadre, (96,3% pour l’ensemble des ingénieurs)</a:t>
            </a:r>
          </a:p>
          <a:p>
            <a:endParaRPr lang="fr-FR" dirty="0"/>
          </a:p>
          <a:p>
            <a:r>
              <a:rPr lang="fr-FR" dirty="0" smtClean="0"/>
              <a:t>+ 87,9% ont un CDI, 5,3% sont titulaires de la fonction publique, 4,9% sont en 	CDD</a:t>
            </a:r>
          </a:p>
          <a:p>
            <a:endParaRPr lang="fr-FR" dirty="0"/>
          </a:p>
          <a:p>
            <a:r>
              <a:rPr lang="fr-FR" dirty="0" smtClean="0"/>
              <a:t>+15,5% travaillent dans les TPE (1-49 salariés), 13% dans les PME (50-249), 	23,1% dans les ETI (250-4999), 23,7% dans les Grandes Entreprises (5000 	et+), 13,2% dans le secteur 	public, 11,5% dans les ONG les associations</a:t>
            </a:r>
            <a:endParaRPr lang="fr-FR" dirty="0"/>
          </a:p>
        </p:txBody>
      </p:sp>
    </p:spTree>
    <p:extLst>
      <p:ext uri="{BB962C8B-B14F-4D97-AF65-F5344CB8AC3E}">
        <p14:creationId xmlns:p14="http://schemas.microsoft.com/office/powerpoint/2010/main" val="37788164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558800"/>
          </a:xfrm>
        </p:spPr>
        <p:txBody>
          <a:bodyPr>
            <a:normAutofit fontScale="90000"/>
          </a:bodyPr>
          <a:lstStyle/>
          <a:p>
            <a:r>
              <a:rPr lang="fr-FR" dirty="0" smtClean="0"/>
              <a:t>Lieux d’emploi en France</a:t>
            </a: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445030333"/>
              </p:ext>
            </p:extLst>
          </p:nvPr>
        </p:nvGraphicFramePr>
        <p:xfrm>
          <a:off x="677863" y="1474788"/>
          <a:ext cx="8596312" cy="4079240"/>
        </p:xfrm>
        <a:graphic>
          <a:graphicData uri="http://schemas.openxmlformats.org/drawingml/2006/table">
            <a:tbl>
              <a:tblPr firstRow="1" bandRow="1">
                <a:tableStyleId>{5C22544A-7EE6-4342-B048-85BDC9FD1C3A}</a:tableStyleId>
              </a:tblPr>
              <a:tblGrid>
                <a:gridCol w="2586037"/>
                <a:gridCol w="1930400"/>
                <a:gridCol w="2133600"/>
                <a:gridCol w="1946275"/>
              </a:tblGrid>
              <a:tr h="370840">
                <a:tc>
                  <a:txBody>
                    <a:bodyPr/>
                    <a:lstStyle/>
                    <a:p>
                      <a:r>
                        <a:rPr lang="fr-FR" dirty="0" smtClean="0"/>
                        <a:t>Lieux</a:t>
                      </a:r>
                      <a:endParaRPr lang="fr-FR" dirty="0"/>
                    </a:p>
                  </a:txBody>
                  <a:tcPr/>
                </a:tc>
                <a:tc>
                  <a:txBody>
                    <a:bodyPr/>
                    <a:lstStyle/>
                    <a:p>
                      <a:r>
                        <a:rPr lang="fr-FR" dirty="0" smtClean="0"/>
                        <a:t>Ingénia </a:t>
                      </a:r>
                      <a:r>
                        <a:rPr lang="fr-FR" baseline="0" dirty="0" smtClean="0"/>
                        <a:t> &lt;30 ans</a:t>
                      </a:r>
                      <a:endParaRPr lang="fr-FR" dirty="0"/>
                    </a:p>
                  </a:txBody>
                  <a:tcPr/>
                </a:tc>
                <a:tc>
                  <a:txBody>
                    <a:bodyPr/>
                    <a:lstStyle/>
                    <a:p>
                      <a:r>
                        <a:rPr lang="fr-FR" dirty="0" smtClean="0"/>
                        <a:t>Ingénia ensemble</a:t>
                      </a:r>
                      <a:endParaRPr lang="fr-FR" dirty="0"/>
                    </a:p>
                  </a:txBody>
                  <a:tcPr/>
                </a:tc>
                <a:tc>
                  <a:txBody>
                    <a:bodyPr/>
                    <a:lstStyle/>
                    <a:p>
                      <a:r>
                        <a:rPr lang="fr-FR" dirty="0" smtClean="0"/>
                        <a:t>Tous ingénieurs</a:t>
                      </a:r>
                      <a:endParaRPr lang="fr-FR" dirty="0"/>
                    </a:p>
                  </a:txBody>
                  <a:tcPr/>
                </a:tc>
              </a:tr>
              <a:tr h="370840">
                <a:tc>
                  <a:txBody>
                    <a:bodyPr/>
                    <a:lstStyle/>
                    <a:p>
                      <a:r>
                        <a:rPr lang="fr-FR" dirty="0" smtClean="0"/>
                        <a:t>Ensemble</a:t>
                      </a:r>
                      <a:r>
                        <a:rPr lang="fr-FR" baseline="0" dirty="0" smtClean="0"/>
                        <a:t> France</a:t>
                      </a:r>
                      <a:endParaRPr lang="fr-FR" dirty="0"/>
                    </a:p>
                  </a:txBody>
                  <a:tcPr/>
                </a:tc>
                <a:tc>
                  <a:txBody>
                    <a:bodyPr/>
                    <a:lstStyle/>
                    <a:p>
                      <a:r>
                        <a:rPr lang="fr-FR" dirty="0" smtClean="0"/>
                        <a:t>        100,0%</a:t>
                      </a:r>
                      <a:endParaRPr lang="fr-FR" dirty="0"/>
                    </a:p>
                  </a:txBody>
                  <a:tcPr/>
                </a:tc>
                <a:tc>
                  <a:txBody>
                    <a:bodyPr/>
                    <a:lstStyle/>
                    <a:p>
                      <a:r>
                        <a:rPr lang="fr-FR" dirty="0" smtClean="0"/>
                        <a:t>     100,0% </a:t>
                      </a:r>
                      <a:endParaRPr lang="fr-FR" dirty="0"/>
                    </a:p>
                  </a:txBody>
                  <a:tcPr/>
                </a:tc>
                <a:tc>
                  <a:txBody>
                    <a:bodyPr/>
                    <a:lstStyle/>
                    <a:p>
                      <a:r>
                        <a:rPr lang="fr-FR" dirty="0" smtClean="0"/>
                        <a:t>      100,0%</a:t>
                      </a:r>
                      <a:endParaRPr lang="fr-FR" dirty="0"/>
                    </a:p>
                  </a:txBody>
                  <a:tcPr/>
                </a:tc>
              </a:tr>
              <a:tr h="370840">
                <a:tc>
                  <a:txBody>
                    <a:bodyPr/>
                    <a:lstStyle/>
                    <a:p>
                      <a:r>
                        <a:rPr lang="fr-FR" dirty="0" smtClean="0"/>
                        <a:t>Ile de France</a:t>
                      </a:r>
                      <a:endParaRPr lang="fr-FR" dirty="0"/>
                    </a:p>
                  </a:txBody>
                  <a:tcPr/>
                </a:tc>
                <a:tc>
                  <a:txBody>
                    <a:bodyPr/>
                    <a:lstStyle/>
                    <a:p>
                      <a:r>
                        <a:rPr lang="fr-FR" dirty="0" smtClean="0"/>
                        <a:t>          8,3%</a:t>
                      </a:r>
                      <a:endParaRPr lang="fr-FR" dirty="0"/>
                    </a:p>
                  </a:txBody>
                  <a:tcPr/>
                </a:tc>
                <a:tc>
                  <a:txBody>
                    <a:bodyPr/>
                    <a:lstStyle/>
                    <a:p>
                      <a:r>
                        <a:rPr lang="fr-FR" dirty="0" smtClean="0"/>
                        <a:t>        9,9%</a:t>
                      </a:r>
                      <a:r>
                        <a:rPr lang="fr-FR" baseline="0" dirty="0" smtClean="0"/>
                        <a:t> </a:t>
                      </a:r>
                      <a:r>
                        <a:rPr lang="fr-FR" dirty="0" smtClean="0"/>
                        <a:t>          </a:t>
                      </a:r>
                      <a:r>
                        <a:rPr lang="fr-FR" baseline="0" dirty="0" smtClean="0"/>
                        <a:t>               </a:t>
                      </a:r>
                      <a:endParaRPr lang="fr-FR" dirty="0" smtClean="0"/>
                    </a:p>
                  </a:txBody>
                  <a:tcPr/>
                </a:tc>
                <a:tc>
                  <a:txBody>
                    <a:bodyPr/>
                    <a:lstStyle/>
                    <a:p>
                      <a:r>
                        <a:rPr lang="fr-FR" dirty="0" smtClean="0"/>
                        <a:t>        39,0%</a:t>
                      </a:r>
                      <a:endParaRPr lang="fr-FR" dirty="0"/>
                    </a:p>
                  </a:txBody>
                  <a:tcPr/>
                </a:tc>
              </a:tr>
              <a:tr h="370840">
                <a:tc>
                  <a:txBody>
                    <a:bodyPr/>
                    <a:lstStyle/>
                    <a:p>
                      <a:r>
                        <a:rPr lang="fr-FR" dirty="0" smtClean="0"/>
                        <a:t>Auvergne Rhône Alpes</a:t>
                      </a:r>
                      <a:endParaRPr lang="fr-FR" dirty="0"/>
                    </a:p>
                  </a:txBody>
                  <a:tcPr/>
                </a:tc>
                <a:tc>
                  <a:txBody>
                    <a:bodyPr/>
                    <a:lstStyle/>
                    <a:p>
                      <a:r>
                        <a:rPr lang="fr-FR" dirty="0" smtClean="0"/>
                        <a:t>        13,7%</a:t>
                      </a:r>
                      <a:endParaRPr lang="fr-FR" dirty="0"/>
                    </a:p>
                  </a:txBody>
                  <a:tcPr/>
                </a:tc>
                <a:tc>
                  <a:txBody>
                    <a:bodyPr/>
                    <a:lstStyle/>
                    <a:p>
                      <a:r>
                        <a:rPr lang="fr-FR" dirty="0" smtClean="0"/>
                        <a:t>       13,3%</a:t>
                      </a:r>
                      <a:endParaRPr lang="fr-FR" dirty="0"/>
                    </a:p>
                  </a:txBody>
                  <a:tcPr/>
                </a:tc>
                <a:tc>
                  <a:txBody>
                    <a:bodyPr/>
                    <a:lstStyle/>
                    <a:p>
                      <a:r>
                        <a:rPr lang="fr-FR" dirty="0" smtClean="0"/>
                        <a:t>        15,1%</a:t>
                      </a:r>
                      <a:endParaRPr lang="fr-FR" dirty="0"/>
                    </a:p>
                  </a:txBody>
                  <a:tcPr/>
                </a:tc>
              </a:tr>
              <a:tr h="370840">
                <a:tc>
                  <a:txBody>
                    <a:bodyPr/>
                    <a:lstStyle/>
                    <a:p>
                      <a:r>
                        <a:rPr lang="fr-FR" dirty="0" smtClean="0"/>
                        <a:t>Bretagne</a:t>
                      </a:r>
                      <a:endParaRPr lang="fr-FR" dirty="0"/>
                    </a:p>
                  </a:txBody>
                  <a:tcPr/>
                </a:tc>
                <a:tc>
                  <a:txBody>
                    <a:bodyPr/>
                    <a:lstStyle/>
                    <a:p>
                      <a:r>
                        <a:rPr lang="fr-FR" dirty="0" smtClean="0"/>
                        <a:t>        11,8%</a:t>
                      </a:r>
                      <a:endParaRPr lang="fr-FR" dirty="0"/>
                    </a:p>
                  </a:txBody>
                  <a:tcPr/>
                </a:tc>
                <a:tc>
                  <a:txBody>
                    <a:bodyPr/>
                    <a:lstStyle/>
                    <a:p>
                      <a:r>
                        <a:rPr lang="fr-FR" dirty="0" smtClean="0"/>
                        <a:t>       11,5%</a:t>
                      </a:r>
                      <a:endParaRPr lang="fr-FR" dirty="0"/>
                    </a:p>
                  </a:txBody>
                  <a:tcPr/>
                </a:tc>
                <a:tc>
                  <a:txBody>
                    <a:bodyPr/>
                    <a:lstStyle/>
                    <a:p>
                      <a:r>
                        <a:rPr lang="fr-FR" dirty="0" smtClean="0"/>
                        <a:t>          4,0%</a:t>
                      </a:r>
                      <a:endParaRPr lang="fr-FR" dirty="0"/>
                    </a:p>
                  </a:txBody>
                  <a:tcPr/>
                </a:tc>
              </a:tr>
              <a:tr h="370840">
                <a:tc>
                  <a:txBody>
                    <a:bodyPr/>
                    <a:lstStyle/>
                    <a:p>
                      <a:r>
                        <a:rPr lang="fr-FR" dirty="0" smtClean="0"/>
                        <a:t>Pays</a:t>
                      </a:r>
                      <a:r>
                        <a:rPr lang="fr-FR" baseline="0" dirty="0" smtClean="0"/>
                        <a:t> de Loire</a:t>
                      </a:r>
                      <a:endParaRPr lang="fr-FR" dirty="0"/>
                    </a:p>
                  </a:txBody>
                  <a:tcPr/>
                </a:tc>
                <a:tc>
                  <a:txBody>
                    <a:bodyPr/>
                    <a:lstStyle/>
                    <a:p>
                      <a:r>
                        <a:rPr lang="fr-FR" dirty="0" smtClean="0"/>
                        <a:t>          9,1%</a:t>
                      </a:r>
                      <a:endParaRPr lang="fr-FR" dirty="0"/>
                    </a:p>
                  </a:txBody>
                  <a:tcPr/>
                </a:tc>
                <a:tc>
                  <a:txBody>
                    <a:bodyPr/>
                    <a:lstStyle/>
                    <a:p>
                      <a:r>
                        <a:rPr lang="fr-FR" dirty="0" smtClean="0"/>
                        <a:t>         9,5%</a:t>
                      </a:r>
                      <a:endParaRPr lang="fr-FR" dirty="0"/>
                    </a:p>
                  </a:txBody>
                  <a:tcPr/>
                </a:tc>
                <a:tc>
                  <a:txBody>
                    <a:bodyPr/>
                    <a:lstStyle/>
                    <a:p>
                      <a:r>
                        <a:rPr lang="fr-FR" dirty="0" smtClean="0"/>
                        <a:t>          4,4%</a:t>
                      </a:r>
                      <a:endParaRPr lang="fr-FR" dirty="0"/>
                    </a:p>
                  </a:txBody>
                  <a:tcPr/>
                </a:tc>
              </a:tr>
              <a:tr h="370840">
                <a:tc>
                  <a:txBody>
                    <a:bodyPr/>
                    <a:lstStyle/>
                    <a:p>
                      <a:r>
                        <a:rPr lang="fr-FR" dirty="0" smtClean="0"/>
                        <a:t>Hauts de France</a:t>
                      </a:r>
                      <a:endParaRPr lang="fr-FR" dirty="0"/>
                    </a:p>
                  </a:txBody>
                  <a:tcPr/>
                </a:tc>
                <a:tc>
                  <a:txBody>
                    <a:bodyPr/>
                    <a:lstStyle/>
                    <a:p>
                      <a:r>
                        <a:rPr lang="fr-FR" dirty="0" smtClean="0"/>
                        <a:t>         11,1%</a:t>
                      </a:r>
                      <a:endParaRPr lang="fr-FR" dirty="0"/>
                    </a:p>
                  </a:txBody>
                  <a:tcPr/>
                </a:tc>
                <a:tc>
                  <a:txBody>
                    <a:bodyPr/>
                    <a:lstStyle/>
                    <a:p>
                      <a:r>
                        <a:rPr lang="fr-FR" dirty="0" smtClean="0"/>
                        <a:t>       11,5%</a:t>
                      </a:r>
                      <a:endParaRPr lang="fr-FR" dirty="0"/>
                    </a:p>
                  </a:txBody>
                  <a:tcPr/>
                </a:tc>
                <a:tc>
                  <a:txBody>
                    <a:bodyPr/>
                    <a:lstStyle/>
                    <a:p>
                      <a:r>
                        <a:rPr lang="fr-FR" dirty="0" smtClean="0"/>
                        <a:t>          4,9%</a:t>
                      </a:r>
                      <a:endParaRPr lang="fr-FR" dirty="0"/>
                    </a:p>
                  </a:txBody>
                  <a:tcPr/>
                </a:tc>
              </a:tr>
              <a:tr h="370840">
                <a:tc>
                  <a:txBody>
                    <a:bodyPr/>
                    <a:lstStyle/>
                    <a:p>
                      <a:r>
                        <a:rPr lang="fr-FR" dirty="0" smtClean="0"/>
                        <a:t>Nouvelle Aquitaine</a:t>
                      </a:r>
                      <a:endParaRPr lang="fr-FR" dirty="0"/>
                    </a:p>
                  </a:txBody>
                  <a:tcPr/>
                </a:tc>
                <a:tc>
                  <a:txBody>
                    <a:bodyPr/>
                    <a:lstStyle/>
                    <a:p>
                      <a:r>
                        <a:rPr lang="fr-FR" dirty="0" smtClean="0"/>
                        <a:t>         13,0%</a:t>
                      </a:r>
                      <a:endParaRPr lang="fr-FR" dirty="0"/>
                    </a:p>
                  </a:txBody>
                  <a:tcPr/>
                </a:tc>
                <a:tc>
                  <a:txBody>
                    <a:bodyPr/>
                    <a:lstStyle/>
                    <a:p>
                      <a:r>
                        <a:rPr lang="fr-FR" dirty="0" smtClean="0"/>
                        <a:t>       10,5%</a:t>
                      </a:r>
                      <a:endParaRPr lang="fr-FR" dirty="0"/>
                    </a:p>
                  </a:txBody>
                  <a:tcPr/>
                </a:tc>
                <a:tc>
                  <a:txBody>
                    <a:bodyPr/>
                    <a:lstStyle/>
                    <a:p>
                      <a:r>
                        <a:rPr lang="fr-FR" dirty="0" smtClean="0"/>
                        <a:t>          5,0%</a:t>
                      </a:r>
                      <a:endParaRPr lang="fr-FR" dirty="0"/>
                    </a:p>
                  </a:txBody>
                  <a:tcPr/>
                </a:tc>
              </a:tr>
              <a:tr h="370840">
                <a:tc>
                  <a:txBody>
                    <a:bodyPr/>
                    <a:lstStyle/>
                    <a:p>
                      <a:r>
                        <a:rPr lang="fr-FR" dirty="0" smtClean="0"/>
                        <a:t>Occitanie</a:t>
                      </a:r>
                      <a:endParaRPr lang="fr-FR" dirty="0"/>
                    </a:p>
                  </a:txBody>
                  <a:tcPr/>
                </a:tc>
                <a:tc>
                  <a:txBody>
                    <a:bodyPr/>
                    <a:lstStyle/>
                    <a:p>
                      <a:r>
                        <a:rPr lang="fr-FR" dirty="0" smtClean="0"/>
                        <a:t>         13,3%</a:t>
                      </a:r>
                      <a:endParaRPr lang="fr-FR" dirty="0"/>
                    </a:p>
                  </a:txBody>
                  <a:tcPr/>
                </a:tc>
                <a:tc>
                  <a:txBody>
                    <a:bodyPr/>
                    <a:lstStyle/>
                    <a:p>
                      <a:r>
                        <a:rPr lang="fr-FR" dirty="0" smtClean="0"/>
                        <a:t>       12,3%</a:t>
                      </a:r>
                      <a:endParaRPr lang="fr-FR" dirty="0"/>
                    </a:p>
                  </a:txBody>
                  <a:tcPr/>
                </a:tc>
                <a:tc>
                  <a:txBody>
                    <a:bodyPr/>
                    <a:lstStyle/>
                    <a:p>
                      <a:r>
                        <a:rPr lang="fr-FR" dirty="0" smtClean="0"/>
                        <a:t>          8,4%</a:t>
                      </a:r>
                      <a:endParaRPr lang="fr-FR" dirty="0"/>
                    </a:p>
                  </a:txBody>
                  <a:tcPr/>
                </a:tc>
              </a:tr>
              <a:tr h="370840">
                <a:tc>
                  <a:txBody>
                    <a:bodyPr/>
                    <a:lstStyle/>
                    <a:p>
                      <a:r>
                        <a:rPr lang="fr-FR" dirty="0" smtClean="0"/>
                        <a:t>Autres régions</a:t>
                      </a:r>
                      <a:endParaRPr lang="fr-FR" dirty="0"/>
                    </a:p>
                  </a:txBody>
                  <a:tcPr/>
                </a:tc>
                <a:tc>
                  <a:txBody>
                    <a:bodyPr/>
                    <a:lstStyle/>
                    <a:p>
                      <a:r>
                        <a:rPr lang="fr-FR" dirty="0" smtClean="0"/>
                        <a:t>         17,9%</a:t>
                      </a:r>
                      <a:endParaRPr lang="fr-FR" dirty="0"/>
                    </a:p>
                  </a:txBody>
                  <a:tcPr/>
                </a:tc>
                <a:tc>
                  <a:txBody>
                    <a:bodyPr/>
                    <a:lstStyle/>
                    <a:p>
                      <a:r>
                        <a:rPr lang="fr-FR" dirty="0" smtClean="0"/>
                        <a:t>       20,2%</a:t>
                      </a:r>
                      <a:endParaRPr lang="fr-FR" dirty="0"/>
                    </a:p>
                  </a:txBody>
                  <a:tcPr/>
                </a:tc>
                <a:tc>
                  <a:txBody>
                    <a:bodyPr/>
                    <a:lstStyle/>
                    <a:p>
                      <a:r>
                        <a:rPr lang="fr-FR" dirty="0" smtClean="0"/>
                        <a:t>         18,2%</a:t>
                      </a:r>
                      <a:endParaRPr lang="fr-FR" dirty="0"/>
                    </a:p>
                  </a:txBody>
                  <a:tcPr/>
                </a:tc>
              </a:tr>
              <a:tr h="370840">
                <a:tc>
                  <a:txBody>
                    <a:bodyPr/>
                    <a:lstStyle/>
                    <a:p>
                      <a:r>
                        <a:rPr lang="fr-FR" dirty="0" smtClean="0"/>
                        <a:t>DOM-TOM</a:t>
                      </a:r>
                      <a:endParaRPr lang="fr-FR" dirty="0"/>
                    </a:p>
                  </a:txBody>
                  <a:tcPr/>
                </a:tc>
                <a:tc>
                  <a:txBody>
                    <a:bodyPr/>
                    <a:lstStyle/>
                    <a:p>
                      <a:r>
                        <a:rPr lang="fr-FR" dirty="0" smtClean="0"/>
                        <a:t>        </a:t>
                      </a:r>
                      <a:r>
                        <a:rPr lang="fr-FR" baseline="0" dirty="0" smtClean="0"/>
                        <a:t>   1,8</a:t>
                      </a:r>
                      <a:r>
                        <a:rPr lang="fr-FR" dirty="0" smtClean="0"/>
                        <a:t>%</a:t>
                      </a:r>
                      <a:endParaRPr lang="fr-FR" dirty="0"/>
                    </a:p>
                  </a:txBody>
                  <a:tcPr/>
                </a:tc>
                <a:tc>
                  <a:txBody>
                    <a:bodyPr/>
                    <a:lstStyle/>
                    <a:p>
                      <a:r>
                        <a:rPr lang="fr-FR" dirty="0" smtClean="0"/>
                        <a:t>      </a:t>
                      </a:r>
                      <a:r>
                        <a:rPr lang="fr-FR" baseline="0" dirty="0" smtClean="0"/>
                        <a:t>   1,3</a:t>
                      </a:r>
                      <a:r>
                        <a:rPr lang="fr-FR" dirty="0" smtClean="0"/>
                        <a:t>%</a:t>
                      </a:r>
                      <a:endParaRPr lang="fr-FR" dirty="0"/>
                    </a:p>
                  </a:txBody>
                  <a:tcPr/>
                </a:tc>
                <a:tc>
                  <a:txBody>
                    <a:bodyPr/>
                    <a:lstStyle/>
                    <a:p>
                      <a:r>
                        <a:rPr lang="fr-FR" dirty="0" smtClean="0"/>
                        <a:t>       </a:t>
                      </a:r>
                      <a:r>
                        <a:rPr lang="fr-FR" baseline="0" dirty="0" smtClean="0"/>
                        <a:t>   1</a:t>
                      </a:r>
                      <a:r>
                        <a:rPr lang="fr-FR" dirty="0" smtClean="0"/>
                        <a:t>,0%</a:t>
                      </a:r>
                      <a:endParaRPr lang="fr-FR" dirty="0"/>
                    </a:p>
                  </a:txBody>
                  <a:tcPr/>
                </a:tc>
              </a:tr>
            </a:tbl>
          </a:graphicData>
        </a:graphic>
      </p:graphicFrame>
    </p:spTree>
    <p:extLst>
      <p:ext uri="{BB962C8B-B14F-4D97-AF65-F5344CB8AC3E}">
        <p14:creationId xmlns:p14="http://schemas.microsoft.com/office/powerpoint/2010/main" val="10862808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Lieux d’emploi, </a:t>
            </a:r>
            <a:r>
              <a:rPr lang="fr-FR" sz="2400" dirty="0" smtClean="0"/>
              <a:t>commentaires</a:t>
            </a:r>
            <a:endParaRPr lang="fr-FR" sz="2400" dirty="0"/>
          </a:p>
        </p:txBody>
      </p:sp>
      <p:sp>
        <p:nvSpPr>
          <p:cNvPr id="3" name="Espace réservé du contenu 2"/>
          <p:cNvSpPr>
            <a:spLocks noGrp="1"/>
          </p:cNvSpPr>
          <p:nvPr>
            <p:ph idx="1"/>
          </p:nvPr>
        </p:nvSpPr>
        <p:spPr/>
        <p:txBody>
          <a:bodyPr/>
          <a:lstStyle/>
          <a:p>
            <a:r>
              <a:rPr lang="fr-FR" dirty="0" smtClean="0"/>
              <a:t>- 14,9% de l’ensemble des ingénieurs travaillent à l’étranger, c’est 8,8% pour 	les ingénieurs du réseau France Agro3 qui ont répondu à l’enquête.</a:t>
            </a:r>
          </a:p>
          <a:p>
            <a:endParaRPr lang="fr-FR" dirty="0"/>
          </a:p>
          <a:p>
            <a:r>
              <a:rPr lang="fr-FR" dirty="0" smtClean="0"/>
              <a:t>-82,1% de nos ingénieurs travaillent en Province alors que c’est 51,9% pour 	l’ensemble des ingénieurs.</a:t>
            </a:r>
          </a:p>
          <a:p>
            <a:endParaRPr lang="fr-FR" dirty="0"/>
          </a:p>
          <a:p>
            <a:r>
              <a:rPr lang="fr-FR" dirty="0" smtClean="0"/>
              <a:t>-travaillent en Ile de France 1/3 de tous les ingénieurs, 9,1% pour ceux issus 	du réseau France Agro3.</a:t>
            </a:r>
          </a:p>
          <a:p>
            <a:endParaRPr lang="fr-FR" dirty="0"/>
          </a:p>
          <a:p>
            <a:r>
              <a:rPr lang="fr-FR" dirty="0" smtClean="0"/>
              <a:t>-70% des ingénieurs du réseau France Agro3 travaillent dans la zone de 	chalandise des Ecoles. </a:t>
            </a:r>
            <a:endParaRPr lang="fr-FR" dirty="0"/>
          </a:p>
        </p:txBody>
      </p:sp>
    </p:spTree>
    <p:extLst>
      <p:ext uri="{BB962C8B-B14F-4D97-AF65-F5344CB8AC3E}">
        <p14:creationId xmlns:p14="http://schemas.microsoft.com/office/powerpoint/2010/main" val="27703697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Secteurs d’activité en France</a:t>
            </a: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70277840"/>
              </p:ext>
            </p:extLst>
          </p:nvPr>
        </p:nvGraphicFramePr>
        <p:xfrm>
          <a:off x="677335" y="1703389"/>
          <a:ext cx="8072966" cy="3056105"/>
        </p:xfrm>
        <a:graphic>
          <a:graphicData uri="http://schemas.openxmlformats.org/drawingml/2006/table">
            <a:tbl>
              <a:tblPr firstRow="1" bandRow="1">
                <a:tableStyleId>{5C22544A-7EE6-4342-B048-85BDC9FD1C3A}</a:tableStyleId>
              </a:tblPr>
              <a:tblGrid>
                <a:gridCol w="2350091"/>
                <a:gridCol w="1686391"/>
                <a:gridCol w="2018242"/>
                <a:gridCol w="2018242"/>
              </a:tblGrid>
              <a:tr h="555252">
                <a:tc>
                  <a:txBody>
                    <a:bodyPr/>
                    <a:lstStyle/>
                    <a:p>
                      <a:r>
                        <a:rPr lang="fr-FR" dirty="0" smtClean="0"/>
                        <a:t>Secteur</a:t>
                      </a:r>
                      <a:endParaRPr lang="fr-FR" dirty="0"/>
                    </a:p>
                  </a:txBody>
                  <a:tcPr/>
                </a:tc>
                <a:tc>
                  <a:txBody>
                    <a:bodyPr/>
                    <a:lstStyle/>
                    <a:p>
                      <a:r>
                        <a:rPr lang="fr-FR" dirty="0" smtClean="0"/>
                        <a:t>Ingénia &lt;30 ans</a:t>
                      </a:r>
                      <a:endParaRPr lang="fr-FR" dirty="0"/>
                    </a:p>
                  </a:txBody>
                  <a:tcPr/>
                </a:tc>
                <a:tc>
                  <a:txBody>
                    <a:bodyPr/>
                    <a:lstStyle/>
                    <a:p>
                      <a:r>
                        <a:rPr lang="fr-FR" dirty="0" smtClean="0"/>
                        <a:t>Ingénia ensemble</a:t>
                      </a:r>
                      <a:endParaRPr lang="fr-FR" dirty="0"/>
                    </a:p>
                  </a:txBody>
                  <a:tcPr/>
                </a:tc>
                <a:tc>
                  <a:txBody>
                    <a:bodyPr/>
                    <a:lstStyle/>
                    <a:p>
                      <a:r>
                        <a:rPr lang="fr-FR" dirty="0" smtClean="0"/>
                        <a:t>Tous ingénieurs</a:t>
                      </a:r>
                      <a:endParaRPr lang="fr-FR" dirty="0"/>
                    </a:p>
                  </a:txBody>
                  <a:tcPr/>
                </a:tc>
              </a:tr>
              <a:tr h="317287">
                <a:tc>
                  <a:txBody>
                    <a:bodyPr/>
                    <a:lstStyle/>
                    <a:p>
                      <a:r>
                        <a:rPr lang="fr-FR" dirty="0" smtClean="0"/>
                        <a:t>Agriculture</a:t>
                      </a:r>
                      <a:endParaRPr lang="fr-FR" dirty="0"/>
                    </a:p>
                  </a:txBody>
                  <a:tcPr/>
                </a:tc>
                <a:tc>
                  <a:txBody>
                    <a:bodyPr/>
                    <a:lstStyle/>
                    <a:p>
                      <a:r>
                        <a:rPr lang="fr-FR" dirty="0" smtClean="0"/>
                        <a:t>         43,1%</a:t>
                      </a:r>
                      <a:endParaRPr lang="fr-FR" dirty="0"/>
                    </a:p>
                  </a:txBody>
                  <a:tcPr/>
                </a:tc>
                <a:tc>
                  <a:txBody>
                    <a:bodyPr/>
                    <a:lstStyle/>
                    <a:p>
                      <a:r>
                        <a:rPr lang="fr-FR" dirty="0" smtClean="0"/>
                        <a:t>          31,3%</a:t>
                      </a:r>
                      <a:endParaRPr lang="fr-FR" dirty="0"/>
                    </a:p>
                  </a:txBody>
                  <a:tcPr/>
                </a:tc>
                <a:tc>
                  <a:txBody>
                    <a:bodyPr/>
                    <a:lstStyle/>
                    <a:p>
                      <a:r>
                        <a:rPr lang="fr-FR" dirty="0" smtClean="0"/>
                        <a:t>         1,9%</a:t>
                      </a:r>
                      <a:endParaRPr lang="fr-FR" dirty="0"/>
                    </a:p>
                  </a:txBody>
                  <a:tcPr/>
                </a:tc>
              </a:tr>
              <a:tr h="317287">
                <a:tc>
                  <a:txBody>
                    <a:bodyPr/>
                    <a:lstStyle/>
                    <a:p>
                      <a:r>
                        <a:rPr lang="fr-FR" dirty="0" smtClean="0"/>
                        <a:t>Industrie</a:t>
                      </a:r>
                      <a:endParaRPr lang="fr-FR" dirty="0"/>
                    </a:p>
                  </a:txBody>
                  <a:tcPr/>
                </a:tc>
                <a:tc>
                  <a:txBody>
                    <a:bodyPr/>
                    <a:lstStyle/>
                    <a:p>
                      <a:r>
                        <a:rPr lang="fr-FR" dirty="0" smtClean="0"/>
                        <a:t>         24,4%</a:t>
                      </a:r>
                      <a:endParaRPr lang="fr-FR" dirty="0"/>
                    </a:p>
                  </a:txBody>
                  <a:tcPr/>
                </a:tc>
                <a:tc>
                  <a:txBody>
                    <a:bodyPr/>
                    <a:lstStyle/>
                    <a:p>
                      <a:r>
                        <a:rPr lang="fr-FR" dirty="0" smtClean="0"/>
                        <a:t>          26,7%</a:t>
                      </a:r>
                      <a:endParaRPr lang="fr-FR" dirty="0"/>
                    </a:p>
                  </a:txBody>
                  <a:tcPr/>
                </a:tc>
                <a:tc>
                  <a:txBody>
                    <a:bodyPr/>
                    <a:lstStyle/>
                    <a:p>
                      <a:r>
                        <a:rPr lang="fr-FR" dirty="0" smtClean="0"/>
                        <a:t>       38,6%</a:t>
                      </a:r>
                      <a:endParaRPr lang="fr-FR" dirty="0"/>
                    </a:p>
                  </a:txBody>
                  <a:tcPr/>
                </a:tc>
              </a:tr>
              <a:tr h="317287">
                <a:tc>
                  <a:txBody>
                    <a:bodyPr/>
                    <a:lstStyle/>
                    <a:p>
                      <a:r>
                        <a:rPr lang="fr-FR" b="0" i="1" baseline="0" dirty="0" smtClean="0"/>
                        <a:t>Dont IAA</a:t>
                      </a:r>
                      <a:endParaRPr lang="fr-FR" b="0" i="1" baseline="0" dirty="0"/>
                    </a:p>
                  </a:txBody>
                  <a:tcPr/>
                </a:tc>
                <a:tc>
                  <a:txBody>
                    <a:bodyPr/>
                    <a:lstStyle/>
                    <a:p>
                      <a:r>
                        <a:rPr lang="fr-FR" b="0" i="1" baseline="0" dirty="0" smtClean="0"/>
                        <a:t>         20,7%</a:t>
                      </a:r>
                      <a:endParaRPr lang="fr-FR" b="0" i="1" baseline="0" dirty="0"/>
                    </a:p>
                  </a:txBody>
                  <a:tcPr/>
                </a:tc>
                <a:tc>
                  <a:txBody>
                    <a:bodyPr/>
                    <a:lstStyle/>
                    <a:p>
                      <a:r>
                        <a:rPr lang="fr-FR" b="0" i="1" baseline="0" dirty="0" smtClean="0"/>
                        <a:t>          18,6%</a:t>
                      </a:r>
                      <a:endParaRPr lang="fr-FR" b="0" i="1" baseline="0" dirty="0"/>
                    </a:p>
                  </a:txBody>
                  <a:tcPr/>
                </a:tc>
                <a:tc>
                  <a:txBody>
                    <a:bodyPr/>
                    <a:lstStyle/>
                    <a:p>
                      <a:r>
                        <a:rPr lang="fr-FR" b="0" i="1" baseline="0" dirty="0" smtClean="0"/>
                        <a:t>         2,5%</a:t>
                      </a:r>
                      <a:endParaRPr lang="fr-FR" b="0" i="1" baseline="0" dirty="0"/>
                    </a:p>
                  </a:txBody>
                  <a:tcPr/>
                </a:tc>
              </a:tr>
              <a:tr h="317287">
                <a:tc>
                  <a:txBody>
                    <a:bodyPr/>
                    <a:lstStyle/>
                    <a:p>
                      <a:r>
                        <a:rPr lang="fr-FR" dirty="0" smtClean="0"/>
                        <a:t>Activités tertiaires</a:t>
                      </a:r>
                      <a:endParaRPr lang="fr-FR" dirty="0"/>
                    </a:p>
                  </a:txBody>
                  <a:tcPr/>
                </a:tc>
                <a:tc>
                  <a:txBody>
                    <a:bodyPr/>
                    <a:lstStyle/>
                    <a:p>
                      <a:r>
                        <a:rPr lang="fr-FR" dirty="0" smtClean="0"/>
                        <a:t>         24,7%</a:t>
                      </a:r>
                      <a:endParaRPr lang="fr-FR" dirty="0"/>
                    </a:p>
                  </a:txBody>
                  <a:tcPr/>
                </a:tc>
                <a:tc>
                  <a:txBody>
                    <a:bodyPr/>
                    <a:lstStyle/>
                    <a:p>
                      <a:r>
                        <a:rPr lang="fr-FR" dirty="0" smtClean="0"/>
                        <a:t>          34,2%</a:t>
                      </a:r>
                      <a:endParaRPr lang="fr-FR" dirty="0"/>
                    </a:p>
                  </a:txBody>
                  <a:tcPr/>
                </a:tc>
                <a:tc>
                  <a:txBody>
                    <a:bodyPr/>
                    <a:lstStyle/>
                    <a:p>
                      <a:r>
                        <a:rPr lang="fr-FR" dirty="0" smtClean="0"/>
                        <a:t>       29,9%</a:t>
                      </a:r>
                      <a:endParaRPr lang="fr-FR" dirty="0"/>
                    </a:p>
                  </a:txBody>
                  <a:tcPr/>
                </a:tc>
              </a:tr>
              <a:tr h="587225">
                <a:tc>
                  <a:txBody>
                    <a:bodyPr/>
                    <a:lstStyle/>
                    <a:p>
                      <a:r>
                        <a:rPr lang="fr-FR" dirty="0" smtClean="0"/>
                        <a:t>Sociétés de services</a:t>
                      </a:r>
                      <a:endParaRPr lang="fr-FR" dirty="0"/>
                    </a:p>
                  </a:txBody>
                  <a:tcPr/>
                </a:tc>
                <a:tc>
                  <a:txBody>
                    <a:bodyPr/>
                    <a:lstStyle/>
                    <a:p>
                      <a:r>
                        <a:rPr lang="fr-FR" dirty="0" smtClean="0"/>
                        <a:t>          4,0%</a:t>
                      </a:r>
                      <a:endParaRPr lang="fr-FR" dirty="0"/>
                    </a:p>
                  </a:txBody>
                  <a:tcPr/>
                </a:tc>
                <a:tc>
                  <a:txBody>
                    <a:bodyPr/>
                    <a:lstStyle/>
                    <a:p>
                      <a:r>
                        <a:rPr lang="fr-FR" dirty="0" smtClean="0"/>
                        <a:t>            3,8%</a:t>
                      </a:r>
                      <a:endParaRPr lang="fr-FR" dirty="0"/>
                    </a:p>
                  </a:txBody>
                  <a:tcPr/>
                </a:tc>
                <a:tc>
                  <a:txBody>
                    <a:bodyPr/>
                    <a:lstStyle/>
                    <a:p>
                      <a:r>
                        <a:rPr lang="fr-FR" dirty="0" smtClean="0"/>
                        <a:t>       17,0%</a:t>
                      </a:r>
                      <a:endParaRPr lang="fr-FR" dirty="0"/>
                    </a:p>
                  </a:txBody>
                  <a:tcPr/>
                </a:tc>
              </a:tr>
              <a:tr h="317287">
                <a:tc>
                  <a:txBody>
                    <a:bodyPr/>
                    <a:lstStyle/>
                    <a:p>
                      <a:r>
                        <a:rPr lang="fr-FR" dirty="0" smtClean="0"/>
                        <a:t>Autres</a:t>
                      </a:r>
                      <a:endParaRPr lang="fr-FR" dirty="0"/>
                    </a:p>
                  </a:txBody>
                  <a:tcPr/>
                </a:tc>
                <a:tc>
                  <a:txBody>
                    <a:bodyPr/>
                    <a:lstStyle/>
                    <a:p>
                      <a:r>
                        <a:rPr lang="fr-FR" dirty="0" smtClean="0"/>
                        <a:t>          3,8%</a:t>
                      </a:r>
                      <a:endParaRPr lang="fr-FR" dirty="0"/>
                    </a:p>
                  </a:txBody>
                  <a:tcPr/>
                </a:tc>
                <a:tc>
                  <a:txBody>
                    <a:bodyPr/>
                    <a:lstStyle/>
                    <a:p>
                      <a:r>
                        <a:rPr lang="fr-FR" dirty="0" smtClean="0"/>
                        <a:t>            4,0%</a:t>
                      </a:r>
                      <a:endParaRPr lang="fr-FR" dirty="0"/>
                    </a:p>
                  </a:txBody>
                  <a:tcPr/>
                </a:tc>
                <a:tc>
                  <a:txBody>
                    <a:bodyPr/>
                    <a:lstStyle/>
                    <a:p>
                      <a:r>
                        <a:rPr lang="fr-FR" dirty="0" smtClean="0"/>
                        <a:t>       12,6%</a:t>
                      </a:r>
                      <a:endParaRPr lang="fr-FR" dirty="0"/>
                    </a:p>
                  </a:txBody>
                  <a:tcPr/>
                </a:tc>
              </a:tr>
            </a:tbl>
          </a:graphicData>
        </a:graphic>
      </p:graphicFrame>
    </p:spTree>
    <p:extLst>
      <p:ext uri="{BB962C8B-B14F-4D97-AF65-F5344CB8AC3E}">
        <p14:creationId xmlns:p14="http://schemas.microsoft.com/office/powerpoint/2010/main" val="4150258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Secteurs d’activité en France</a:t>
            </a:r>
            <a:br>
              <a:rPr lang="fr-FR" dirty="0" smtClean="0"/>
            </a:br>
            <a:r>
              <a:rPr lang="fr-FR" sz="2400" dirty="0" smtClean="0"/>
              <a:t>Commentaires</a:t>
            </a:r>
            <a:endParaRPr lang="fr-FR" sz="2400" dirty="0"/>
          </a:p>
        </p:txBody>
      </p:sp>
      <p:sp>
        <p:nvSpPr>
          <p:cNvPr id="3" name="Espace réservé du contenu 2"/>
          <p:cNvSpPr>
            <a:spLocks noGrp="1"/>
          </p:cNvSpPr>
          <p:nvPr>
            <p:ph idx="1"/>
          </p:nvPr>
        </p:nvSpPr>
        <p:spPr/>
        <p:txBody>
          <a:bodyPr/>
          <a:lstStyle/>
          <a:p>
            <a:r>
              <a:rPr lang="fr-FR" dirty="0" smtClean="0"/>
              <a:t>-Dans l’enquête IESF, l’Agriculture est prise au sens large, incorporant une 	partie de l’Agrofourniture, la distribution agricole….</a:t>
            </a:r>
          </a:p>
          <a:p>
            <a:endParaRPr lang="fr-FR" dirty="0" smtClean="0"/>
          </a:p>
          <a:p>
            <a:r>
              <a:rPr lang="fr-FR" dirty="0" smtClean="0"/>
              <a:t>- »l’Agriculture » et les IAA emploient 50% de nos ingénieurs, pour seulement 	4,4% pour l’ensemble des ingénieurs. Ce sont nos domaines privilégiés où 	s’expriment pleinement notre ADN spécifique.</a:t>
            </a:r>
          </a:p>
          <a:p>
            <a:endParaRPr lang="fr-FR" dirty="0"/>
          </a:p>
          <a:p>
            <a:r>
              <a:rPr lang="fr-FR" dirty="0" smtClean="0"/>
              <a:t>-Au fil des années, nos ingénieurs investissent d’autres secteurs industriels, 	que </a:t>
            </a:r>
            <a:r>
              <a:rPr lang="fr-FR" dirty="0"/>
              <a:t>	celui des </a:t>
            </a:r>
            <a:r>
              <a:rPr lang="fr-FR" dirty="0" smtClean="0"/>
              <a:t>IAA (4% pour les &lt;30 ans, 8% pour l’ensemble « Ingénia »), et 	des activités tertiaires.</a:t>
            </a:r>
            <a:endParaRPr lang="fr-FR" dirty="0"/>
          </a:p>
        </p:txBody>
      </p:sp>
    </p:spTree>
    <p:extLst>
      <p:ext uri="{BB962C8B-B14F-4D97-AF65-F5344CB8AC3E}">
        <p14:creationId xmlns:p14="http://schemas.microsoft.com/office/powerpoint/2010/main" val="29327153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Responsabilités hiérarchique exercées  </a:t>
            </a:r>
            <a:r>
              <a:rPr lang="fr-FR" sz="2400" dirty="0" smtClean="0"/>
              <a:t>par tranche d’âge</a:t>
            </a:r>
            <a:endParaRPr lang="fr-FR" sz="2400"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178573550"/>
              </p:ext>
            </p:extLst>
          </p:nvPr>
        </p:nvGraphicFramePr>
        <p:xfrm>
          <a:off x="677863" y="2160588"/>
          <a:ext cx="8558982" cy="3677920"/>
        </p:xfrm>
        <a:graphic>
          <a:graphicData uri="http://schemas.openxmlformats.org/drawingml/2006/table">
            <a:tbl>
              <a:tblPr firstRow="1" bandRow="1">
                <a:tableStyleId>{5C22544A-7EE6-4342-B048-85BDC9FD1C3A}</a:tableStyleId>
              </a:tblPr>
              <a:tblGrid>
                <a:gridCol w="1773237"/>
                <a:gridCol w="1130300"/>
                <a:gridCol w="990600"/>
                <a:gridCol w="1041400"/>
                <a:gridCol w="956445"/>
                <a:gridCol w="1244600"/>
                <a:gridCol w="1422400"/>
              </a:tblGrid>
              <a:tr h="370840">
                <a:tc>
                  <a:txBody>
                    <a:bodyPr/>
                    <a:lstStyle/>
                    <a:p>
                      <a:r>
                        <a:rPr lang="fr-FR" dirty="0" smtClean="0"/>
                        <a:t>Responsabilité hiérarchique</a:t>
                      </a:r>
                      <a:endParaRPr lang="fr-FR" dirty="0"/>
                    </a:p>
                  </a:txBody>
                  <a:tcPr/>
                </a:tc>
                <a:tc>
                  <a:txBody>
                    <a:bodyPr/>
                    <a:lstStyle/>
                    <a:p>
                      <a:r>
                        <a:rPr lang="fr-FR" dirty="0" smtClean="0"/>
                        <a:t>Ingénia &lt;30 ans</a:t>
                      </a:r>
                      <a:endParaRPr lang="fr-FR" dirty="0"/>
                    </a:p>
                  </a:txBody>
                  <a:tcPr/>
                </a:tc>
                <a:tc>
                  <a:txBody>
                    <a:bodyPr/>
                    <a:lstStyle/>
                    <a:p>
                      <a:r>
                        <a:rPr lang="fr-FR" dirty="0" smtClean="0"/>
                        <a:t>30-39</a:t>
                      </a:r>
                      <a:r>
                        <a:rPr lang="fr-FR" baseline="0" dirty="0" smtClean="0"/>
                        <a:t> ans</a:t>
                      </a:r>
                      <a:endParaRPr lang="fr-FR" dirty="0"/>
                    </a:p>
                  </a:txBody>
                  <a:tcPr/>
                </a:tc>
                <a:tc>
                  <a:txBody>
                    <a:bodyPr/>
                    <a:lstStyle/>
                    <a:p>
                      <a:r>
                        <a:rPr lang="fr-FR" dirty="0" smtClean="0"/>
                        <a:t>40-50</a:t>
                      </a:r>
                      <a:r>
                        <a:rPr lang="fr-FR" baseline="0" dirty="0" smtClean="0"/>
                        <a:t> ans</a:t>
                      </a:r>
                      <a:endParaRPr lang="fr-FR" dirty="0"/>
                    </a:p>
                  </a:txBody>
                  <a:tcPr/>
                </a:tc>
                <a:tc>
                  <a:txBody>
                    <a:bodyPr/>
                    <a:lstStyle/>
                    <a:p>
                      <a:r>
                        <a:rPr lang="fr-FR" dirty="0" smtClean="0"/>
                        <a:t>50-64 ans</a:t>
                      </a:r>
                      <a:endParaRPr lang="fr-FR" dirty="0"/>
                    </a:p>
                  </a:txBody>
                  <a:tcPr/>
                </a:tc>
                <a:tc>
                  <a:txBody>
                    <a:bodyPr/>
                    <a:lstStyle/>
                    <a:p>
                      <a:r>
                        <a:rPr lang="fr-FR" dirty="0" smtClean="0"/>
                        <a:t>Ingénia ensemble</a:t>
                      </a:r>
                      <a:endParaRPr lang="fr-FR" dirty="0"/>
                    </a:p>
                  </a:txBody>
                  <a:tcPr/>
                </a:tc>
                <a:tc>
                  <a:txBody>
                    <a:bodyPr/>
                    <a:lstStyle/>
                    <a:p>
                      <a:r>
                        <a:rPr lang="fr-FR" dirty="0" smtClean="0"/>
                        <a:t>Tous</a:t>
                      </a:r>
                      <a:r>
                        <a:rPr lang="fr-FR" baseline="0" dirty="0" smtClean="0"/>
                        <a:t> ingénieurs</a:t>
                      </a:r>
                      <a:endParaRPr lang="fr-FR" dirty="0"/>
                    </a:p>
                  </a:txBody>
                  <a:tcPr/>
                </a:tc>
              </a:tr>
              <a:tr h="370840">
                <a:tc>
                  <a:txBody>
                    <a:bodyPr/>
                    <a:lstStyle/>
                    <a:p>
                      <a:r>
                        <a:rPr lang="fr-FR" dirty="0" smtClean="0"/>
                        <a:t>Aucune</a:t>
                      </a:r>
                      <a:endParaRPr lang="fr-FR" dirty="0"/>
                    </a:p>
                  </a:txBody>
                  <a:tcPr/>
                </a:tc>
                <a:tc>
                  <a:txBody>
                    <a:bodyPr/>
                    <a:lstStyle/>
                    <a:p>
                      <a:r>
                        <a:rPr lang="fr-FR" dirty="0" smtClean="0"/>
                        <a:t>    66,5%</a:t>
                      </a:r>
                      <a:endParaRPr lang="fr-FR" dirty="0"/>
                    </a:p>
                  </a:txBody>
                  <a:tcPr/>
                </a:tc>
                <a:tc>
                  <a:txBody>
                    <a:bodyPr/>
                    <a:lstStyle/>
                    <a:p>
                      <a:r>
                        <a:rPr lang="fr-FR" dirty="0" smtClean="0"/>
                        <a:t>   53,6%</a:t>
                      </a:r>
                      <a:endParaRPr lang="fr-FR" dirty="0"/>
                    </a:p>
                  </a:txBody>
                  <a:tcPr/>
                </a:tc>
                <a:tc>
                  <a:txBody>
                    <a:bodyPr/>
                    <a:lstStyle/>
                    <a:p>
                      <a:r>
                        <a:rPr lang="fr-FR" dirty="0" smtClean="0"/>
                        <a:t>   39,6%</a:t>
                      </a:r>
                      <a:endParaRPr lang="fr-FR" dirty="0"/>
                    </a:p>
                  </a:txBody>
                  <a:tcPr/>
                </a:tc>
                <a:tc>
                  <a:txBody>
                    <a:bodyPr/>
                    <a:lstStyle/>
                    <a:p>
                      <a:r>
                        <a:rPr lang="fr-FR" dirty="0" smtClean="0"/>
                        <a:t>  29,6%</a:t>
                      </a:r>
                      <a:endParaRPr lang="fr-FR" dirty="0"/>
                    </a:p>
                  </a:txBody>
                  <a:tcPr/>
                </a:tc>
                <a:tc>
                  <a:txBody>
                    <a:bodyPr/>
                    <a:lstStyle/>
                    <a:p>
                      <a:r>
                        <a:rPr lang="fr-FR" dirty="0" smtClean="0"/>
                        <a:t>   48,3%</a:t>
                      </a:r>
                      <a:endParaRPr lang="fr-FR" dirty="0"/>
                    </a:p>
                  </a:txBody>
                  <a:tcPr/>
                </a:tc>
                <a:tc>
                  <a:txBody>
                    <a:bodyPr/>
                    <a:lstStyle/>
                    <a:p>
                      <a:r>
                        <a:rPr lang="fr-FR" dirty="0" smtClean="0"/>
                        <a:t>    52,0%</a:t>
                      </a:r>
                      <a:endParaRPr lang="fr-FR" dirty="0"/>
                    </a:p>
                  </a:txBody>
                  <a:tcPr/>
                </a:tc>
              </a:tr>
              <a:tr h="370840">
                <a:tc>
                  <a:txBody>
                    <a:bodyPr/>
                    <a:lstStyle/>
                    <a:p>
                      <a:r>
                        <a:rPr lang="fr-FR" dirty="0" smtClean="0"/>
                        <a:t>Exercée</a:t>
                      </a:r>
                      <a:endParaRPr lang="fr-FR" dirty="0"/>
                    </a:p>
                  </a:txBody>
                  <a:tcPr/>
                </a:tc>
                <a:tc>
                  <a:txBody>
                    <a:bodyPr/>
                    <a:lstStyle/>
                    <a:p>
                      <a:r>
                        <a:rPr lang="fr-FR" dirty="0" smtClean="0"/>
                        <a:t>    33,5%</a:t>
                      </a:r>
                      <a:endParaRPr lang="fr-FR" dirty="0"/>
                    </a:p>
                  </a:txBody>
                  <a:tcPr/>
                </a:tc>
                <a:tc>
                  <a:txBody>
                    <a:bodyPr/>
                    <a:lstStyle/>
                    <a:p>
                      <a:r>
                        <a:rPr lang="fr-FR" dirty="0" smtClean="0"/>
                        <a:t>   46,4%</a:t>
                      </a:r>
                      <a:endParaRPr lang="fr-FR" dirty="0"/>
                    </a:p>
                  </a:txBody>
                  <a:tcPr/>
                </a:tc>
                <a:tc>
                  <a:txBody>
                    <a:bodyPr/>
                    <a:lstStyle/>
                    <a:p>
                      <a:r>
                        <a:rPr lang="fr-FR" dirty="0" smtClean="0"/>
                        <a:t>   60,4%</a:t>
                      </a:r>
                      <a:endParaRPr lang="fr-FR" dirty="0"/>
                    </a:p>
                  </a:txBody>
                  <a:tcPr/>
                </a:tc>
                <a:tc>
                  <a:txBody>
                    <a:bodyPr/>
                    <a:lstStyle/>
                    <a:p>
                      <a:r>
                        <a:rPr lang="fr-FR" dirty="0" smtClean="0"/>
                        <a:t>  70,4% </a:t>
                      </a:r>
                      <a:endParaRPr lang="fr-FR" dirty="0"/>
                    </a:p>
                  </a:txBody>
                  <a:tcPr/>
                </a:tc>
                <a:tc>
                  <a:txBody>
                    <a:bodyPr/>
                    <a:lstStyle/>
                    <a:p>
                      <a:r>
                        <a:rPr lang="fr-FR" dirty="0" smtClean="0"/>
                        <a:t>   51,7%</a:t>
                      </a:r>
                      <a:endParaRPr lang="fr-FR" dirty="0"/>
                    </a:p>
                  </a:txBody>
                  <a:tcPr/>
                </a:tc>
                <a:tc>
                  <a:txBody>
                    <a:bodyPr/>
                    <a:lstStyle/>
                    <a:p>
                      <a:r>
                        <a:rPr lang="fr-FR" dirty="0" smtClean="0"/>
                        <a:t>    48,0%</a:t>
                      </a:r>
                      <a:endParaRPr lang="fr-FR" dirty="0"/>
                    </a:p>
                  </a:txBody>
                  <a:tcPr/>
                </a:tc>
              </a:tr>
              <a:tr h="370840">
                <a:tc>
                  <a:txBody>
                    <a:bodyPr/>
                    <a:lstStyle/>
                    <a:p>
                      <a:r>
                        <a:rPr lang="fr-FR" b="0" i="1" baseline="0" dirty="0" smtClean="0"/>
                        <a:t>-petite équipe</a:t>
                      </a:r>
                      <a:endParaRPr lang="fr-FR" b="0" i="1" baseline="0" dirty="0"/>
                    </a:p>
                  </a:txBody>
                  <a:tcPr/>
                </a:tc>
                <a:tc>
                  <a:txBody>
                    <a:bodyPr/>
                    <a:lstStyle/>
                    <a:p>
                      <a:r>
                        <a:rPr lang="fr-FR" b="0" i="1" baseline="0" dirty="0" smtClean="0"/>
                        <a:t>    21,3%</a:t>
                      </a:r>
                      <a:endParaRPr lang="fr-FR" b="0" i="1" baseline="0" dirty="0"/>
                    </a:p>
                  </a:txBody>
                  <a:tcPr/>
                </a:tc>
                <a:tc>
                  <a:txBody>
                    <a:bodyPr/>
                    <a:lstStyle/>
                    <a:p>
                      <a:r>
                        <a:rPr lang="fr-FR" b="0" i="1" baseline="0" dirty="0" smtClean="0"/>
                        <a:t>   26,6%</a:t>
                      </a:r>
                      <a:endParaRPr lang="fr-FR" b="0" i="1" baseline="0" dirty="0"/>
                    </a:p>
                  </a:txBody>
                  <a:tcPr/>
                </a:tc>
                <a:tc>
                  <a:txBody>
                    <a:bodyPr/>
                    <a:lstStyle/>
                    <a:p>
                      <a:r>
                        <a:rPr lang="fr-FR" b="0" i="1" baseline="0" dirty="0" smtClean="0"/>
                        <a:t>   21,2%</a:t>
                      </a:r>
                      <a:endParaRPr lang="fr-FR" b="0" i="1" baseline="0" dirty="0"/>
                    </a:p>
                  </a:txBody>
                  <a:tcPr/>
                </a:tc>
                <a:tc>
                  <a:txBody>
                    <a:bodyPr/>
                    <a:lstStyle/>
                    <a:p>
                      <a:r>
                        <a:rPr lang="fr-FR" b="0" i="1" baseline="0" dirty="0" smtClean="0"/>
                        <a:t>  25,4%</a:t>
                      </a:r>
                      <a:endParaRPr lang="fr-FR" b="0" i="1" baseline="0" dirty="0"/>
                    </a:p>
                  </a:txBody>
                  <a:tcPr/>
                </a:tc>
                <a:tc>
                  <a:txBody>
                    <a:bodyPr/>
                    <a:lstStyle/>
                    <a:p>
                      <a:r>
                        <a:rPr lang="fr-FR" b="0" i="1" baseline="0" dirty="0" smtClean="0"/>
                        <a:t>   23,9%</a:t>
                      </a:r>
                      <a:endParaRPr lang="fr-FR" b="0" i="1" baseline="0" dirty="0"/>
                    </a:p>
                  </a:txBody>
                  <a:tcPr/>
                </a:tc>
                <a:tc>
                  <a:txBody>
                    <a:bodyPr/>
                    <a:lstStyle/>
                    <a:p>
                      <a:r>
                        <a:rPr lang="fr-FR" b="0" i="1" baseline="0" dirty="0" smtClean="0"/>
                        <a:t>    22,8%</a:t>
                      </a:r>
                      <a:endParaRPr lang="fr-FR" b="0" i="1" baseline="0" dirty="0"/>
                    </a:p>
                  </a:txBody>
                  <a:tcPr/>
                </a:tc>
              </a:tr>
              <a:tr h="370840">
                <a:tc>
                  <a:txBody>
                    <a:bodyPr/>
                    <a:lstStyle/>
                    <a:p>
                      <a:r>
                        <a:rPr lang="fr-FR" b="0" i="1" baseline="0" dirty="0" smtClean="0"/>
                        <a:t>-service ou département</a:t>
                      </a:r>
                      <a:endParaRPr lang="fr-FR" b="0" i="1" baseline="0" dirty="0"/>
                    </a:p>
                  </a:txBody>
                  <a:tcPr/>
                </a:tc>
                <a:tc>
                  <a:txBody>
                    <a:bodyPr/>
                    <a:lstStyle/>
                    <a:p>
                      <a:r>
                        <a:rPr lang="fr-FR" b="0" i="1" baseline="0" dirty="0" smtClean="0"/>
                        <a:t>     8,8%</a:t>
                      </a:r>
                      <a:endParaRPr lang="fr-FR" b="0" i="1" baseline="0" dirty="0"/>
                    </a:p>
                  </a:txBody>
                  <a:tcPr/>
                </a:tc>
                <a:tc>
                  <a:txBody>
                    <a:bodyPr/>
                    <a:lstStyle/>
                    <a:p>
                      <a:r>
                        <a:rPr lang="fr-FR" b="0" i="1" baseline="0" dirty="0" smtClean="0"/>
                        <a:t>   15,4%</a:t>
                      </a:r>
                      <a:endParaRPr lang="fr-FR" b="0" i="1" baseline="0" dirty="0"/>
                    </a:p>
                  </a:txBody>
                  <a:tcPr/>
                </a:tc>
                <a:tc>
                  <a:txBody>
                    <a:bodyPr/>
                    <a:lstStyle/>
                    <a:p>
                      <a:r>
                        <a:rPr lang="fr-FR" b="0" i="1" baseline="0" dirty="0" smtClean="0"/>
                        <a:t>   26,1%</a:t>
                      </a:r>
                      <a:endParaRPr lang="fr-FR" b="0" i="1" baseline="0" dirty="0"/>
                    </a:p>
                  </a:txBody>
                  <a:tcPr/>
                </a:tc>
                <a:tc>
                  <a:txBody>
                    <a:bodyPr/>
                    <a:lstStyle/>
                    <a:p>
                      <a:r>
                        <a:rPr lang="fr-FR" b="0" i="1" baseline="0" dirty="0" smtClean="0"/>
                        <a:t>  22,5%</a:t>
                      </a:r>
                      <a:endParaRPr lang="fr-FR" b="0" i="1" baseline="0" dirty="0"/>
                    </a:p>
                  </a:txBody>
                  <a:tcPr/>
                </a:tc>
                <a:tc>
                  <a:txBody>
                    <a:bodyPr/>
                    <a:lstStyle/>
                    <a:p>
                      <a:r>
                        <a:rPr lang="fr-FR" b="0" i="1" baseline="0" dirty="0" smtClean="0"/>
                        <a:t>   17,9%</a:t>
                      </a:r>
                      <a:endParaRPr lang="fr-FR" b="0" i="1" baseline="0" dirty="0"/>
                    </a:p>
                  </a:txBody>
                  <a:tcPr/>
                </a:tc>
                <a:tc>
                  <a:txBody>
                    <a:bodyPr/>
                    <a:lstStyle/>
                    <a:p>
                      <a:r>
                        <a:rPr lang="fr-FR" b="0" i="1" baseline="0" dirty="0" smtClean="0"/>
                        <a:t>    17,9%</a:t>
                      </a:r>
                      <a:endParaRPr lang="fr-FR" b="0" i="1" baseline="0" dirty="0"/>
                    </a:p>
                  </a:txBody>
                  <a:tcPr/>
                </a:tc>
              </a:tr>
              <a:tr h="370840">
                <a:tc>
                  <a:txBody>
                    <a:bodyPr/>
                    <a:lstStyle/>
                    <a:p>
                      <a:r>
                        <a:rPr lang="fr-FR" b="0" i="1" baseline="0" dirty="0" smtClean="0"/>
                        <a:t>-activité de direction générale</a:t>
                      </a:r>
                      <a:endParaRPr lang="fr-FR" b="0" i="1" baseline="0" dirty="0"/>
                    </a:p>
                  </a:txBody>
                  <a:tcPr/>
                </a:tc>
                <a:tc>
                  <a:txBody>
                    <a:bodyPr/>
                    <a:lstStyle/>
                    <a:p>
                      <a:r>
                        <a:rPr lang="fr-FR" b="0" i="1" baseline="0" dirty="0" smtClean="0"/>
                        <a:t>     3,4%</a:t>
                      </a:r>
                      <a:endParaRPr lang="fr-FR" b="0" i="1" baseline="0" dirty="0"/>
                    </a:p>
                  </a:txBody>
                  <a:tcPr/>
                </a:tc>
                <a:tc>
                  <a:txBody>
                    <a:bodyPr/>
                    <a:lstStyle/>
                    <a:p>
                      <a:r>
                        <a:rPr lang="fr-FR" b="0" i="1" baseline="0" dirty="0" smtClean="0"/>
                        <a:t>     4,4%</a:t>
                      </a:r>
                      <a:endParaRPr lang="fr-FR" b="0" i="1" baseline="0" dirty="0"/>
                    </a:p>
                  </a:txBody>
                  <a:tcPr/>
                </a:tc>
                <a:tc>
                  <a:txBody>
                    <a:bodyPr/>
                    <a:lstStyle/>
                    <a:p>
                      <a:r>
                        <a:rPr lang="fr-FR" b="0" i="1" baseline="0" dirty="0" smtClean="0"/>
                        <a:t>   13,0%</a:t>
                      </a:r>
                      <a:endParaRPr lang="fr-FR" b="0" i="1" baseline="0" dirty="0"/>
                    </a:p>
                  </a:txBody>
                  <a:tcPr/>
                </a:tc>
                <a:tc>
                  <a:txBody>
                    <a:bodyPr/>
                    <a:lstStyle/>
                    <a:p>
                      <a:r>
                        <a:rPr lang="fr-FR" b="0" i="1" baseline="0" dirty="0" smtClean="0"/>
                        <a:t>  22,5%</a:t>
                      </a:r>
                      <a:endParaRPr lang="fr-FR" b="0" i="1" baseline="0" dirty="0"/>
                    </a:p>
                  </a:txBody>
                  <a:tcPr/>
                </a:tc>
                <a:tc>
                  <a:txBody>
                    <a:bodyPr/>
                    <a:lstStyle/>
                    <a:p>
                      <a:r>
                        <a:rPr lang="fr-FR" b="0" i="1" baseline="0" dirty="0" smtClean="0"/>
                        <a:t>     9,9%</a:t>
                      </a:r>
                      <a:endParaRPr lang="fr-FR" b="0" i="1" baseline="0" dirty="0"/>
                    </a:p>
                  </a:txBody>
                  <a:tcPr/>
                </a:tc>
                <a:tc>
                  <a:txBody>
                    <a:bodyPr/>
                    <a:lstStyle/>
                    <a:p>
                      <a:r>
                        <a:rPr lang="fr-FR" b="0" i="1" baseline="0" dirty="0" smtClean="0"/>
                        <a:t>      7,2%</a:t>
                      </a:r>
                      <a:endParaRPr lang="fr-FR" b="0" i="1" baseline="0" dirty="0"/>
                    </a:p>
                  </a:txBody>
                  <a:tcPr/>
                </a:tc>
              </a:tr>
              <a:tr h="370840">
                <a:tc>
                  <a:txBody>
                    <a:bodyPr/>
                    <a:lstStyle/>
                    <a:p>
                      <a:endParaRPr lang="fr-FR" dirty="0"/>
                    </a:p>
                  </a:txBody>
                  <a:tcPr/>
                </a:tc>
                <a:tc>
                  <a:txBody>
                    <a:bodyPr/>
                    <a:lstStyle/>
                    <a:p>
                      <a:endParaRPr lang="fr-FR" dirty="0"/>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r>
            </a:tbl>
          </a:graphicData>
        </a:graphic>
      </p:graphicFrame>
    </p:spTree>
    <p:extLst>
      <p:ext uri="{BB962C8B-B14F-4D97-AF65-F5344CB8AC3E}">
        <p14:creationId xmlns:p14="http://schemas.microsoft.com/office/powerpoint/2010/main" val="1779194026"/>
      </p:ext>
    </p:extLst>
  </p:cSld>
  <p:clrMapOvr>
    <a:masterClrMapping/>
  </p:clrMapOvr>
</p:sld>
</file>

<file path=ppt/theme/theme1.xml><?xml version="1.0" encoding="utf-8"?>
<a:theme xmlns:a="http://schemas.openxmlformats.org/drawingml/2006/main" name="Facette">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460</TotalTime>
  <Words>894</Words>
  <Application>Microsoft Office PowerPoint</Application>
  <PresentationFormat>Grand écran</PresentationFormat>
  <Paragraphs>312</Paragraphs>
  <Slides>16</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16</vt:i4>
      </vt:variant>
    </vt:vector>
  </HeadingPairs>
  <TitlesOfParts>
    <vt:vector size="21" baseType="lpstr">
      <vt:lpstr>Arial</vt:lpstr>
      <vt:lpstr>Calibri</vt:lpstr>
      <vt:lpstr>Trebuchet MS</vt:lpstr>
      <vt:lpstr>Wingdings 3</vt:lpstr>
      <vt:lpstr>Facette</vt:lpstr>
      <vt:lpstr>Enquête IESF 2020</vt:lpstr>
      <vt:lpstr> ENQUETE IESF 2020  Commentaires généraux</vt:lpstr>
      <vt:lpstr>Répartition des répondants par sexe et tranche d’âge</vt:lpstr>
      <vt:lpstr>Activité, contrats, taille des entreprises</vt:lpstr>
      <vt:lpstr>Lieux d’emploi en France</vt:lpstr>
      <vt:lpstr>Lieux d’emploi, commentaires</vt:lpstr>
      <vt:lpstr>Secteurs d’activité en France</vt:lpstr>
      <vt:lpstr>Secteurs d’activité en France Commentaires</vt:lpstr>
      <vt:lpstr>Responsabilités hiérarchique exercées  par tranche d’âge</vt:lpstr>
      <vt:lpstr>Responsabilités hiérarchiques exercées Commentaires</vt:lpstr>
      <vt:lpstr>Nature de l’emploi actuel, au 31/12/2019</vt:lpstr>
      <vt:lpstr>Salaires bruts médians France ingénieurs réseau France Agro3 selon l’âge et le sexe, en euro</vt:lpstr>
      <vt:lpstr>Salaires bruts médians France ingénieurs réseau France Agro3, commentaires</vt:lpstr>
      <vt:lpstr>Salaires bruts médians France ingénieurs réseau France Agro3 selon l’âge et les responsabilités hiérarchiques, en euro</vt:lpstr>
      <vt:lpstr>Salaires bruts médians France ingénieurs réseau France Agro3 commentaires</vt:lpstr>
      <vt:lpstr>Enquête IESF 2020</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Enquête IESF 2020</dc:title>
  <dc:creator>Mr Cousin</dc:creator>
  <cp:lastModifiedBy>Mr Cousin</cp:lastModifiedBy>
  <cp:revision>50</cp:revision>
  <cp:lastPrinted>2020-11-06T16:46:23Z</cp:lastPrinted>
  <dcterms:created xsi:type="dcterms:W3CDTF">2020-11-03T17:03:56Z</dcterms:created>
  <dcterms:modified xsi:type="dcterms:W3CDTF">2021-02-03T17:21:35Z</dcterms:modified>
</cp:coreProperties>
</file>